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8" r:id="rId3"/>
    <p:sldId id="257" r:id="rId4"/>
    <p:sldId id="259"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4" r:id="rId18"/>
    <p:sldId id="275" r:id="rId19"/>
    <p:sldId id="276" r:id="rId20"/>
    <p:sldId id="277" r:id="rId21"/>
    <p:sldId id="278" r:id="rId22"/>
    <p:sldId id="27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001" autoAdjust="0"/>
    <p:restoredTop sz="94660"/>
  </p:normalViewPr>
  <p:slideViewPr>
    <p:cSldViewPr snapToGrid="0">
      <p:cViewPr varScale="1">
        <p:scale>
          <a:sx n="74" d="100"/>
          <a:sy n="74" d="100"/>
        </p:scale>
        <p:origin x="21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thmeshpol2612@outlook.com" userId="68d9e80fe457910a" providerId="LiveId" clId="{F8FBEB1E-D1B9-4BB7-90BF-38A3AF7E8107}"/>
    <pc:docChg chg="undo custSel addSld delSld modSld">
      <pc:chgData name="prathmeshpol2612@outlook.com" userId="68d9e80fe457910a" providerId="LiveId" clId="{F8FBEB1E-D1B9-4BB7-90BF-38A3AF7E8107}" dt="2023-01-18T05:30:26.267" v="442" actId="27636"/>
      <pc:docMkLst>
        <pc:docMk/>
      </pc:docMkLst>
      <pc:sldChg chg="addSp delSp modSp del mod">
        <pc:chgData name="prathmeshpol2612@outlook.com" userId="68d9e80fe457910a" providerId="LiveId" clId="{F8FBEB1E-D1B9-4BB7-90BF-38A3AF7E8107}" dt="2023-01-18T04:21:51.603" v="1" actId="47"/>
        <pc:sldMkLst>
          <pc:docMk/>
          <pc:sldMk cId="1886575830" sldId="260"/>
        </pc:sldMkLst>
        <pc:spChg chg="del">
          <ac:chgData name="prathmeshpol2612@outlook.com" userId="68d9e80fe457910a" providerId="LiveId" clId="{F8FBEB1E-D1B9-4BB7-90BF-38A3AF7E8107}" dt="2023-01-18T04:21:47.355" v="0" actId="478"/>
          <ac:spMkLst>
            <pc:docMk/>
            <pc:sldMk cId="1886575830" sldId="260"/>
            <ac:spMk id="2" creationId="{F1CA1746-9981-CE5F-76BC-0E8D01AD0297}"/>
          </ac:spMkLst>
        </pc:spChg>
        <pc:spChg chg="add mod">
          <ac:chgData name="prathmeshpol2612@outlook.com" userId="68d9e80fe457910a" providerId="LiveId" clId="{F8FBEB1E-D1B9-4BB7-90BF-38A3AF7E8107}" dt="2023-01-18T04:21:47.355" v="0" actId="478"/>
          <ac:spMkLst>
            <pc:docMk/>
            <pc:sldMk cId="1886575830" sldId="260"/>
            <ac:spMk id="5" creationId="{47F31E05-369C-6053-E026-57FA635A898B}"/>
          </ac:spMkLst>
        </pc:spChg>
      </pc:sldChg>
      <pc:sldChg chg="modSp mod">
        <pc:chgData name="prathmeshpol2612@outlook.com" userId="68d9e80fe457910a" providerId="LiveId" clId="{F8FBEB1E-D1B9-4BB7-90BF-38A3AF7E8107}" dt="2023-01-18T04:22:35.381" v="76" actId="20577"/>
        <pc:sldMkLst>
          <pc:docMk/>
          <pc:sldMk cId="1387002946" sldId="262"/>
        </pc:sldMkLst>
        <pc:graphicFrameChg chg="modGraphic">
          <ac:chgData name="prathmeshpol2612@outlook.com" userId="68d9e80fe457910a" providerId="LiveId" clId="{F8FBEB1E-D1B9-4BB7-90BF-38A3AF7E8107}" dt="2023-01-18T04:22:35.381" v="76" actId="20577"/>
          <ac:graphicFrameMkLst>
            <pc:docMk/>
            <pc:sldMk cId="1387002946" sldId="262"/>
            <ac:graphicFrameMk id="4" creationId="{6DA90E2D-1120-5497-F2F9-97FE51A70EE9}"/>
          </ac:graphicFrameMkLst>
        </pc:graphicFrameChg>
      </pc:sldChg>
      <pc:sldChg chg="del">
        <pc:chgData name="prathmeshpol2612@outlook.com" userId="68d9e80fe457910a" providerId="LiveId" clId="{F8FBEB1E-D1B9-4BB7-90BF-38A3AF7E8107}" dt="2023-01-18T04:25:06.369" v="77" actId="47"/>
        <pc:sldMkLst>
          <pc:docMk/>
          <pc:sldMk cId="544097424" sldId="273"/>
        </pc:sldMkLst>
      </pc:sldChg>
      <pc:sldChg chg="addSp delSp modSp mod">
        <pc:chgData name="prathmeshpol2612@outlook.com" userId="68d9e80fe457910a" providerId="LiveId" clId="{F8FBEB1E-D1B9-4BB7-90BF-38A3AF7E8107}" dt="2023-01-18T04:39:38.225" v="380" actId="207"/>
        <pc:sldMkLst>
          <pc:docMk/>
          <pc:sldMk cId="2034492648" sldId="275"/>
        </pc:sldMkLst>
        <pc:spChg chg="mod">
          <ac:chgData name="prathmeshpol2612@outlook.com" userId="68d9e80fe457910a" providerId="LiveId" clId="{F8FBEB1E-D1B9-4BB7-90BF-38A3AF7E8107}" dt="2023-01-18T04:39:38.225" v="380" actId="207"/>
          <ac:spMkLst>
            <pc:docMk/>
            <pc:sldMk cId="2034492648" sldId="275"/>
            <ac:spMk id="2" creationId="{150CCA82-B09E-6891-B471-C4306F881753}"/>
          </ac:spMkLst>
        </pc:spChg>
        <pc:spChg chg="del">
          <ac:chgData name="prathmeshpol2612@outlook.com" userId="68d9e80fe457910a" providerId="LiveId" clId="{F8FBEB1E-D1B9-4BB7-90BF-38A3AF7E8107}" dt="2023-01-18T04:26:25.638" v="105" actId="22"/>
          <ac:spMkLst>
            <pc:docMk/>
            <pc:sldMk cId="2034492648" sldId="275"/>
            <ac:spMk id="3" creationId="{6529DFD0-9297-BD67-F7A2-866EC6AEA502}"/>
          </ac:spMkLst>
        </pc:spChg>
        <pc:spChg chg="add mod">
          <ac:chgData name="prathmeshpol2612@outlook.com" userId="68d9e80fe457910a" providerId="LiveId" clId="{F8FBEB1E-D1B9-4BB7-90BF-38A3AF7E8107}" dt="2023-01-18T04:28:48.306" v="118" actId="27636"/>
          <ac:spMkLst>
            <pc:docMk/>
            <pc:sldMk cId="2034492648" sldId="275"/>
            <ac:spMk id="9" creationId="{5D248EA9-EDB6-E626-8730-D8D648CAAEAE}"/>
          </ac:spMkLst>
        </pc:spChg>
        <pc:picChg chg="add del mod ord">
          <ac:chgData name="prathmeshpol2612@outlook.com" userId="68d9e80fe457910a" providerId="LiveId" clId="{F8FBEB1E-D1B9-4BB7-90BF-38A3AF7E8107}" dt="2023-01-18T04:27:10.762" v="110" actId="478"/>
          <ac:picMkLst>
            <pc:docMk/>
            <pc:sldMk cId="2034492648" sldId="275"/>
            <ac:picMk id="5" creationId="{6EFFBF5E-1BA9-A00A-AC90-A429C7A52101}"/>
          </ac:picMkLst>
        </pc:picChg>
        <pc:picChg chg="add mod">
          <ac:chgData name="prathmeshpol2612@outlook.com" userId="68d9e80fe457910a" providerId="LiveId" clId="{F8FBEB1E-D1B9-4BB7-90BF-38A3AF7E8107}" dt="2023-01-18T04:28:30.862" v="115" actId="14100"/>
          <ac:picMkLst>
            <pc:docMk/>
            <pc:sldMk cId="2034492648" sldId="275"/>
            <ac:picMk id="7" creationId="{A3ECAFE1-2AE1-8303-36CB-EC6B6D243AF7}"/>
          </ac:picMkLst>
        </pc:picChg>
      </pc:sldChg>
      <pc:sldChg chg="addSp modSp new mod">
        <pc:chgData name="prathmeshpol2612@outlook.com" userId="68d9e80fe457910a" providerId="LiveId" clId="{F8FBEB1E-D1B9-4BB7-90BF-38A3AF7E8107}" dt="2023-01-18T04:39:48.140" v="381" actId="207"/>
        <pc:sldMkLst>
          <pc:docMk/>
          <pc:sldMk cId="1224954457" sldId="276"/>
        </pc:sldMkLst>
        <pc:spChg chg="mod">
          <ac:chgData name="prathmeshpol2612@outlook.com" userId="68d9e80fe457910a" providerId="LiveId" clId="{F8FBEB1E-D1B9-4BB7-90BF-38A3AF7E8107}" dt="2023-01-18T04:39:48.140" v="381" actId="207"/>
          <ac:spMkLst>
            <pc:docMk/>
            <pc:sldMk cId="1224954457" sldId="276"/>
            <ac:spMk id="2" creationId="{FAD5FFC4-8AD2-746D-E092-D5F4706EDEE1}"/>
          </ac:spMkLst>
        </pc:spChg>
        <pc:picChg chg="add mod">
          <ac:chgData name="prathmeshpol2612@outlook.com" userId="68d9e80fe457910a" providerId="LiveId" clId="{F8FBEB1E-D1B9-4BB7-90BF-38A3AF7E8107}" dt="2023-01-18T04:30:48.312" v="167" actId="14100"/>
          <ac:picMkLst>
            <pc:docMk/>
            <pc:sldMk cId="1224954457" sldId="276"/>
            <ac:picMk id="4" creationId="{9BAEA3BE-2B42-31EF-40BE-35DDFBAF1E27}"/>
          </ac:picMkLst>
        </pc:picChg>
      </pc:sldChg>
      <pc:sldChg chg="addSp modSp new mod">
        <pc:chgData name="prathmeshpol2612@outlook.com" userId="68d9e80fe457910a" providerId="LiveId" clId="{F8FBEB1E-D1B9-4BB7-90BF-38A3AF7E8107}" dt="2023-01-18T04:40:04.164" v="382" actId="207"/>
        <pc:sldMkLst>
          <pc:docMk/>
          <pc:sldMk cId="1856382540" sldId="277"/>
        </pc:sldMkLst>
        <pc:spChg chg="mod">
          <ac:chgData name="prathmeshpol2612@outlook.com" userId="68d9e80fe457910a" providerId="LiveId" clId="{F8FBEB1E-D1B9-4BB7-90BF-38A3AF7E8107}" dt="2023-01-18T04:40:04.164" v="382" actId="207"/>
          <ac:spMkLst>
            <pc:docMk/>
            <pc:sldMk cId="1856382540" sldId="277"/>
            <ac:spMk id="2" creationId="{825E8673-80AB-D5F9-7C1E-6CF548D6DF86}"/>
          </ac:spMkLst>
        </pc:spChg>
        <pc:picChg chg="add mod">
          <ac:chgData name="prathmeshpol2612@outlook.com" userId="68d9e80fe457910a" providerId="LiveId" clId="{F8FBEB1E-D1B9-4BB7-90BF-38A3AF7E8107}" dt="2023-01-18T04:33:00.582" v="194" actId="1076"/>
          <ac:picMkLst>
            <pc:docMk/>
            <pc:sldMk cId="1856382540" sldId="277"/>
            <ac:picMk id="4" creationId="{93B2B90B-1882-9E26-A5F6-B1A8B24FA603}"/>
          </ac:picMkLst>
        </pc:picChg>
      </pc:sldChg>
      <pc:sldChg chg="modSp new mod">
        <pc:chgData name="prathmeshpol2612@outlook.com" userId="68d9e80fe457910a" providerId="LiveId" clId="{F8FBEB1E-D1B9-4BB7-90BF-38A3AF7E8107}" dt="2023-01-18T04:40:10.382" v="383" actId="207"/>
        <pc:sldMkLst>
          <pc:docMk/>
          <pc:sldMk cId="3190670685" sldId="278"/>
        </pc:sldMkLst>
        <pc:spChg chg="mod">
          <ac:chgData name="prathmeshpol2612@outlook.com" userId="68d9e80fe457910a" providerId="LiveId" clId="{F8FBEB1E-D1B9-4BB7-90BF-38A3AF7E8107}" dt="2023-01-18T04:40:10.382" v="383" actId="207"/>
          <ac:spMkLst>
            <pc:docMk/>
            <pc:sldMk cId="3190670685" sldId="278"/>
            <ac:spMk id="2" creationId="{AE3595D1-7779-8110-D24C-9534A3161791}"/>
          </ac:spMkLst>
        </pc:spChg>
        <pc:spChg chg="mod">
          <ac:chgData name="prathmeshpol2612@outlook.com" userId="68d9e80fe457910a" providerId="LiveId" clId="{F8FBEB1E-D1B9-4BB7-90BF-38A3AF7E8107}" dt="2023-01-18T04:38:59.550" v="377" actId="207"/>
          <ac:spMkLst>
            <pc:docMk/>
            <pc:sldMk cId="3190670685" sldId="278"/>
            <ac:spMk id="3" creationId="{66B40973-2204-D7CE-B18F-C19765D66162}"/>
          </ac:spMkLst>
        </pc:spChg>
      </pc:sldChg>
      <pc:sldChg chg="addSp modSp new del mod">
        <pc:chgData name="prathmeshpol2612@outlook.com" userId="68d9e80fe457910a" providerId="LiveId" clId="{F8FBEB1E-D1B9-4BB7-90BF-38A3AF7E8107}" dt="2023-01-18T04:34:10.218" v="226" actId="47"/>
        <pc:sldMkLst>
          <pc:docMk/>
          <pc:sldMk cId="3647829848" sldId="278"/>
        </pc:sldMkLst>
        <pc:spChg chg="mod">
          <ac:chgData name="prathmeshpol2612@outlook.com" userId="68d9e80fe457910a" providerId="LiveId" clId="{F8FBEB1E-D1B9-4BB7-90BF-38A3AF7E8107}" dt="2023-01-18T04:33:37.839" v="210" actId="20577"/>
          <ac:spMkLst>
            <pc:docMk/>
            <pc:sldMk cId="3647829848" sldId="278"/>
            <ac:spMk id="2" creationId="{8B5C5D16-58F2-9676-1A28-51A2D78F607D}"/>
          </ac:spMkLst>
        </pc:spChg>
        <pc:picChg chg="add mod">
          <ac:chgData name="prathmeshpol2612@outlook.com" userId="68d9e80fe457910a" providerId="LiveId" clId="{F8FBEB1E-D1B9-4BB7-90BF-38A3AF7E8107}" dt="2023-01-18T04:33:50.716" v="213" actId="1076"/>
          <ac:picMkLst>
            <pc:docMk/>
            <pc:sldMk cId="3647829848" sldId="278"/>
            <ac:picMk id="4" creationId="{9F56CD85-ABA0-D0FF-BFF0-098DEFAFBA39}"/>
          </ac:picMkLst>
        </pc:picChg>
      </pc:sldChg>
      <pc:sldChg chg="modSp new del mod">
        <pc:chgData name="prathmeshpol2612@outlook.com" userId="68d9e80fe457910a" providerId="LiveId" clId="{F8FBEB1E-D1B9-4BB7-90BF-38A3AF7E8107}" dt="2023-01-18T04:34:10.157" v="225" actId="47"/>
        <pc:sldMkLst>
          <pc:docMk/>
          <pc:sldMk cId="2556481814" sldId="279"/>
        </pc:sldMkLst>
        <pc:spChg chg="mod">
          <ac:chgData name="prathmeshpol2612@outlook.com" userId="68d9e80fe457910a" providerId="LiveId" clId="{F8FBEB1E-D1B9-4BB7-90BF-38A3AF7E8107}" dt="2023-01-18T04:34:01.330" v="224" actId="20577"/>
          <ac:spMkLst>
            <pc:docMk/>
            <pc:sldMk cId="2556481814" sldId="279"/>
            <ac:spMk id="2" creationId="{53670028-CDF2-B39F-F3F4-B4F2B9C5254C}"/>
          </ac:spMkLst>
        </pc:spChg>
      </pc:sldChg>
      <pc:sldChg chg="modSp new mod">
        <pc:chgData name="prathmeshpol2612@outlook.com" userId="68d9e80fe457910a" providerId="LiveId" clId="{F8FBEB1E-D1B9-4BB7-90BF-38A3AF7E8107}" dt="2023-01-18T05:30:26.267" v="442" actId="27636"/>
        <pc:sldMkLst>
          <pc:docMk/>
          <pc:sldMk cId="2625924959" sldId="279"/>
        </pc:sldMkLst>
        <pc:spChg chg="mod">
          <ac:chgData name="prathmeshpol2612@outlook.com" userId="68d9e80fe457910a" providerId="LiveId" clId="{F8FBEB1E-D1B9-4BB7-90BF-38A3AF7E8107}" dt="2023-01-18T05:30:26.267" v="442" actId="27636"/>
          <ac:spMkLst>
            <pc:docMk/>
            <pc:sldMk cId="2625924959" sldId="279"/>
            <ac:spMk id="2" creationId="{F56F7516-9839-30F6-3735-D006B1CE169D}"/>
          </ac:spMkLst>
        </pc:spChg>
        <pc:spChg chg="mod">
          <ac:chgData name="prathmeshpol2612@outlook.com" userId="68d9e80fe457910a" providerId="LiveId" clId="{F8FBEB1E-D1B9-4BB7-90BF-38A3AF7E8107}" dt="2023-01-18T05:29:22.047" v="385"/>
          <ac:spMkLst>
            <pc:docMk/>
            <pc:sldMk cId="2625924959" sldId="279"/>
            <ac:spMk id="3" creationId="{B8F92988-72E9-00DB-D35E-D2B24A924F70}"/>
          </ac:spMkLst>
        </pc:spChg>
      </pc:sldChg>
    </pc:docChg>
  </pc:docChgLst>
</pc:chgInfo>
</file>

<file path=ppt/media/image1.jpeg>
</file>

<file path=ppt/media/image10.png>
</file>

<file path=ppt/media/image2.png>
</file>

<file path=ppt/media/image3.png>
</file>

<file path=ppt/media/image4.png>
</file>

<file path=ppt/media/image5.pn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96DFF08F-DC6B-4601-B491-B0F83F6DD2DA}" type="datetimeFigureOut">
              <a:rPr lang="en-US" smtClean="0"/>
              <a:pPr/>
              <a:t>3/14/2023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96739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3/14/2023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24932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3/14/2023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168869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3/14/2023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0785376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3/14/2023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911644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6DFF08F-DC6B-4601-B491-B0F83F6DD2DA}" type="datetimeFigureOut">
              <a:rPr lang="en-US" smtClean="0"/>
              <a:pPr/>
              <a:t>3/14/2023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328524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6DFF08F-DC6B-4601-B491-B0F83F6DD2DA}" type="datetimeFigureOut">
              <a:rPr lang="en-US" smtClean="0"/>
              <a:pPr/>
              <a:t>3/14/2023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793206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3/14/2023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62090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3/14/2023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750678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3/14/2023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42804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t>3/14/2023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558336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3/14/2023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05626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3/14/2023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98746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3/14/2023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236551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3/14/2023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13121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3/14/2023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81932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3/14/2023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159925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6DFF08F-DC6B-4601-B491-B0F83F6DD2DA}" type="datetimeFigureOut">
              <a:rPr lang="en-US" smtClean="0"/>
              <a:pPr/>
              <a:t>3/14/2023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05772913"/>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Formal_methods" TargetMode="External"/><Relationship Id="rId2" Type="http://schemas.openxmlformats.org/officeDocument/2006/relationships/hyperlink" Target="https://en.wikipedia.org/wiki/Mission-critical" TargetMode="External"/><Relationship Id="rId1" Type="http://schemas.openxmlformats.org/officeDocument/2006/relationships/slideLayout" Target="../slideLayouts/slideLayout2.xml"/><Relationship Id="rId4" Type="http://schemas.openxmlformats.org/officeDocument/2006/relationships/hyperlink" Target="https://en.wikipedia.org/wiki/Syntactic_methods"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en.wikipedia.org/wiki/Corporate_cultur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99B089-6DB5-9ED2-C048-BE36D4B0BBEA}"/>
              </a:ext>
            </a:extLst>
          </p:cNvPr>
          <p:cNvSpPr>
            <a:spLocks noGrp="1"/>
          </p:cNvSpPr>
          <p:nvPr>
            <p:ph type="ctrTitle"/>
          </p:nvPr>
        </p:nvSpPr>
        <p:spPr/>
        <p:txBody>
          <a:bodyPr/>
          <a:lstStyle/>
          <a:p>
            <a:r>
              <a:rPr lang="en-US" spc="600" dirty="0">
                <a:solidFill>
                  <a:schemeClr val="bg1"/>
                </a:solidFill>
                <a:latin typeface="Bahnschrift SemiBold Condensed" panose="020B0502040204020203" pitchFamily="34" charset="0"/>
              </a:rPr>
              <a:t>Event </a:t>
            </a:r>
            <a:r>
              <a:rPr lang="en-US" cap="none" spc="600" dirty="0">
                <a:solidFill>
                  <a:schemeClr val="bg1"/>
                </a:solidFill>
                <a:effectLst>
                  <a:outerShdw blurRad="38100" dist="38100" dir="2700000" algn="tl">
                    <a:srgbClr val="000000">
                      <a:alpha val="43137"/>
                    </a:srgbClr>
                  </a:outerShdw>
                </a:effectLst>
                <a:latin typeface="Bahnschrift SemiBold Condensed" panose="020B0502040204020203" pitchFamily="34" charset="0"/>
                <a:cs typeface="Times New Roman" pitchFamily="18" charset="0"/>
              </a:rPr>
              <a:t>MANAGEMENT SYSTEM</a:t>
            </a:r>
            <a:endParaRPr lang="en-IN" spc="600" dirty="0">
              <a:solidFill>
                <a:schemeClr val="bg1"/>
              </a:solidFill>
              <a:effectLst>
                <a:outerShdw blurRad="38100" dist="38100" dir="2700000" algn="tl">
                  <a:srgbClr val="000000">
                    <a:alpha val="43137"/>
                  </a:srgbClr>
                </a:outerShdw>
              </a:effectLst>
              <a:latin typeface="Bahnschrift SemiBold Condensed" panose="020B0502040204020203" pitchFamily="34" charset="0"/>
            </a:endParaRPr>
          </a:p>
        </p:txBody>
      </p:sp>
      <p:sp>
        <p:nvSpPr>
          <p:cNvPr id="3" name="Subtitle 2">
            <a:extLst>
              <a:ext uri="{FF2B5EF4-FFF2-40B4-BE49-F238E27FC236}">
                <a16:creationId xmlns:a16="http://schemas.microsoft.com/office/drawing/2014/main" xmlns="" id="{A2AE0D2F-CC18-778B-E9B0-F588B81EFB41}"/>
              </a:ext>
            </a:extLst>
          </p:cNvPr>
          <p:cNvSpPr>
            <a:spLocks noGrp="1"/>
          </p:cNvSpPr>
          <p:nvPr>
            <p:ph type="subTitle" idx="1"/>
          </p:nvPr>
        </p:nvSpPr>
        <p:spPr/>
        <p:txBody>
          <a:bodyPr>
            <a:normAutofit/>
          </a:bodyPr>
          <a:lstStyle/>
          <a:p>
            <a:r>
              <a:rPr lang="en-US" sz="2000" dirty="0">
                <a:latin typeface="Times New Roman" pitchFamily="18" charset="0"/>
                <a:cs typeface="Times New Roman" pitchFamily="18" charset="0"/>
              </a:rPr>
              <a:t>Manage event by us for better arrangements</a:t>
            </a:r>
          </a:p>
          <a:p>
            <a:r>
              <a:rPr lang="en-IN" dirty="0"/>
              <a:t>                                                                   </a:t>
            </a:r>
            <a:r>
              <a:rPr lang="en-US" dirty="0">
                <a:latin typeface="Times New Roman" pitchFamily="18" charset="0"/>
                <a:cs typeface="Times New Roman" pitchFamily="18" charset="0"/>
              </a:rPr>
              <a:t>Submitted </a:t>
            </a:r>
            <a:r>
              <a:rPr lang="en-US" dirty="0" smtClean="0">
                <a:latin typeface="Times New Roman" pitchFamily="18" charset="0"/>
                <a:cs typeface="Times New Roman" pitchFamily="18" charset="0"/>
              </a:rPr>
              <a:t>by: Umar Khan </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5118002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B5061C5-D11C-5C64-B2CF-010B6FC54452}"/>
              </a:ext>
            </a:extLst>
          </p:cNvPr>
          <p:cNvSpPr>
            <a:spLocks noGrp="1"/>
          </p:cNvSpPr>
          <p:nvPr>
            <p:ph type="title"/>
          </p:nvPr>
        </p:nvSpPr>
        <p:spPr/>
        <p:txBody>
          <a:bodyPr>
            <a:normAutofit/>
          </a:bodyPr>
          <a:lstStyle/>
          <a:p>
            <a:r>
              <a:rPr lang="en-US" b="1" dirty="0">
                <a:solidFill>
                  <a:schemeClr val="bg1"/>
                </a:solidFill>
                <a:effectLst/>
                <a:latin typeface="Times New Roman" panose="02020603050405020304" pitchFamily="18" charset="0"/>
                <a:ea typeface="Calibri" panose="020F0502020204030204" pitchFamily="34" charset="0"/>
              </a:rPr>
              <a:t>DESIGN</a:t>
            </a:r>
            <a:endParaRPr lang="en-IN" dirty="0">
              <a:solidFill>
                <a:schemeClr val="bg1"/>
              </a:solidFill>
            </a:endParaRPr>
          </a:p>
        </p:txBody>
      </p:sp>
      <p:sp>
        <p:nvSpPr>
          <p:cNvPr id="3" name="Content Placeholder 2">
            <a:extLst>
              <a:ext uri="{FF2B5EF4-FFF2-40B4-BE49-F238E27FC236}">
                <a16:creationId xmlns:a16="http://schemas.microsoft.com/office/drawing/2014/main" xmlns="" id="{21378F5D-F318-C187-CEE7-FFFA8A4FBA55}"/>
              </a:ext>
            </a:extLst>
          </p:cNvPr>
          <p:cNvSpPr>
            <a:spLocks noGrp="1"/>
          </p:cNvSpPr>
          <p:nvPr>
            <p:ph idx="1"/>
          </p:nvPr>
        </p:nvSpPr>
        <p:spPr/>
        <p:txBody>
          <a:bodyPr>
            <a:normAutofit lnSpcReduction="10000"/>
          </a:bodyPr>
          <a:lstStyle/>
          <a:p>
            <a:pPr marL="0" indent="0">
              <a:buNone/>
            </a:pPr>
            <a:r>
              <a:rPr lang="en-US" sz="1800" dirty="0">
                <a:solidFill>
                  <a:schemeClr val="bg1"/>
                </a:solidFill>
                <a:effectLst/>
                <a:latin typeface="Times New Roman" panose="02020603050405020304" pitchFamily="18" charset="0"/>
                <a:ea typeface="Calibri" panose="020F0502020204030204" pitchFamily="34" charset="0"/>
                <a:cs typeface="Kartika" panose="02020503030404060203" pitchFamily="18" charset="0"/>
              </a:rPr>
              <a:t>Design is the first step in development phase for any techniques and principles for the purpose of defining a device , a process or system in sufficient detail to permit its physical realization. Once the software requirement have been analyzed and specified the software design involves three technical activities-Design, Coding, Implementation, Testing that are required to build and verify the software. The design activities are of main importance in this phase, because in this activities decisions ultimately affecting the success of the software implementation and its ease of maintenance are made. These decision has the final bearing upon reliability and maintainability of the a system. Design is only way to accurately transfer the customers requirements into finished software or system .Design is the place where quality is fostered in development. Software design is the process through which requirements are translated into a representation of software. Software requirement is conducted in two steps. Preliminary design is concerned with the transformation of requirements into data.</a:t>
            </a:r>
            <a:endParaRPr lang="en-IN" sz="18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p>
            <a:endParaRPr lang="en-IN" dirty="0"/>
          </a:p>
        </p:txBody>
      </p:sp>
    </p:spTree>
    <p:extLst>
      <p:ext uri="{BB962C8B-B14F-4D97-AF65-F5344CB8AC3E}">
        <p14:creationId xmlns:p14="http://schemas.microsoft.com/office/powerpoint/2010/main" val="3708743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275E7D-9F05-9D83-5C14-C6258029F4C9}"/>
              </a:ext>
            </a:extLst>
          </p:cNvPr>
          <p:cNvSpPr>
            <a:spLocks noGrp="1"/>
          </p:cNvSpPr>
          <p:nvPr>
            <p:ph type="title"/>
          </p:nvPr>
        </p:nvSpPr>
        <p:spPr/>
        <p:txBody>
          <a:bodyPr>
            <a:normAutofit/>
          </a:bodyPr>
          <a:lstStyle/>
          <a:p>
            <a:r>
              <a:rPr lang="en-US" b="1" dirty="0">
                <a:solidFill>
                  <a:schemeClr val="bg1"/>
                </a:solidFill>
                <a:effectLst/>
                <a:latin typeface="Times New Roman" panose="02020603050405020304" pitchFamily="18" charset="0"/>
                <a:ea typeface="Calibri" panose="020F0502020204030204" pitchFamily="34" charset="0"/>
              </a:rPr>
              <a:t>User Module</a:t>
            </a:r>
            <a:endParaRPr lang="en-IN" dirty="0">
              <a:solidFill>
                <a:schemeClr val="bg1"/>
              </a:solidFill>
            </a:endParaRPr>
          </a:p>
        </p:txBody>
      </p:sp>
      <p:pic>
        <p:nvPicPr>
          <p:cNvPr id="4" name="Content Placeholder 3">
            <a:extLst>
              <a:ext uri="{FF2B5EF4-FFF2-40B4-BE49-F238E27FC236}">
                <a16:creationId xmlns:a16="http://schemas.microsoft.com/office/drawing/2014/main" xmlns="" id="{C2508DE7-E12A-3723-08BD-BA0CDCE6E8C9}"/>
              </a:ext>
            </a:extLst>
          </p:cNvPr>
          <p:cNvPicPr>
            <a:picLocks noGrp="1" noChangeAspect="1"/>
          </p:cNvPicPr>
          <p:nvPr>
            <p:ph idx="1"/>
          </p:nvPr>
        </p:nvPicPr>
        <p:blipFill>
          <a:blip r:embed="rId2"/>
          <a:srcRect/>
          <a:stretch>
            <a:fillRect/>
          </a:stretch>
        </p:blipFill>
        <p:spPr bwMode="auto">
          <a:xfrm>
            <a:off x="1716390" y="2659250"/>
            <a:ext cx="7504762" cy="2876190"/>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319198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D64B21-91D3-4355-2BC3-DDFB9C5EC3B7}"/>
              </a:ext>
            </a:extLst>
          </p:cNvPr>
          <p:cNvSpPr>
            <a:spLocks noGrp="1"/>
          </p:cNvSpPr>
          <p:nvPr>
            <p:ph type="title"/>
          </p:nvPr>
        </p:nvSpPr>
        <p:spPr/>
        <p:txBody>
          <a:bodyPr>
            <a:normAutofit/>
          </a:bodyPr>
          <a:lstStyle/>
          <a:p>
            <a:r>
              <a:rPr lang="en-US" b="1" dirty="0">
                <a:solidFill>
                  <a:schemeClr val="bg1"/>
                </a:solidFill>
                <a:effectLst/>
                <a:latin typeface="Times New Roman" panose="02020603050405020304" pitchFamily="18" charset="0"/>
                <a:ea typeface="Calibri" panose="020F0502020204030204" pitchFamily="34" charset="0"/>
              </a:rPr>
              <a:t>Administrator Module</a:t>
            </a:r>
            <a:endParaRPr lang="en-IN" dirty="0">
              <a:solidFill>
                <a:schemeClr val="bg1"/>
              </a:solidFill>
            </a:endParaRPr>
          </a:p>
        </p:txBody>
      </p:sp>
      <p:pic>
        <p:nvPicPr>
          <p:cNvPr id="5" name="Content Placeholder 4">
            <a:extLst>
              <a:ext uri="{FF2B5EF4-FFF2-40B4-BE49-F238E27FC236}">
                <a16:creationId xmlns:a16="http://schemas.microsoft.com/office/drawing/2014/main" xmlns="" id="{0647E5AA-C7F9-17BD-992F-3035AA0181D4}"/>
              </a:ext>
            </a:extLst>
          </p:cNvPr>
          <p:cNvPicPr>
            <a:picLocks noGrp="1" noChangeAspect="1"/>
          </p:cNvPicPr>
          <p:nvPr>
            <p:ph idx="1"/>
          </p:nvPr>
        </p:nvPicPr>
        <p:blipFill>
          <a:blip r:embed="rId2"/>
          <a:srcRect/>
          <a:stretch>
            <a:fillRect/>
          </a:stretch>
        </p:blipFill>
        <p:spPr bwMode="auto">
          <a:xfrm>
            <a:off x="1999175" y="2334629"/>
            <a:ext cx="8190476" cy="3371429"/>
          </a:xfrm>
          <a:prstGeom prst="rect">
            <a:avLst/>
          </a:prstGeom>
          <a:noFill/>
          <a:ln w="9525">
            <a:noFill/>
            <a:miter lim="800000"/>
            <a:headEnd/>
            <a:tailEnd/>
          </a:ln>
        </p:spPr>
      </p:pic>
    </p:spTree>
    <p:extLst>
      <p:ext uri="{BB962C8B-B14F-4D97-AF65-F5344CB8AC3E}">
        <p14:creationId xmlns:p14="http://schemas.microsoft.com/office/powerpoint/2010/main" val="2030380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895573-6F15-1A7B-655F-FBAF79709893}"/>
              </a:ext>
            </a:extLst>
          </p:cNvPr>
          <p:cNvSpPr>
            <a:spLocks noGrp="1"/>
          </p:cNvSpPr>
          <p:nvPr>
            <p:ph type="title"/>
          </p:nvPr>
        </p:nvSpPr>
        <p:spPr/>
        <p:txBody>
          <a:bodyPr>
            <a:normAutofit/>
          </a:bodyPr>
          <a:lstStyle/>
          <a:p>
            <a:r>
              <a:rPr lang="en-US" b="1" dirty="0">
                <a:solidFill>
                  <a:schemeClr val="bg1"/>
                </a:solidFill>
                <a:effectLst/>
                <a:latin typeface="Times New Roman" panose="02020603050405020304" pitchFamily="18" charset="0"/>
                <a:ea typeface="Calibri" panose="020F0502020204030204" pitchFamily="34" charset="0"/>
              </a:rPr>
              <a:t>ARCHITECTURE</a:t>
            </a:r>
            <a:endParaRPr lang="en-IN" dirty="0">
              <a:solidFill>
                <a:schemeClr val="bg1"/>
              </a:solidFill>
            </a:endParaRPr>
          </a:p>
        </p:txBody>
      </p:sp>
      <p:pic>
        <p:nvPicPr>
          <p:cNvPr id="4" name="Content Placeholder 3">
            <a:extLst>
              <a:ext uri="{FF2B5EF4-FFF2-40B4-BE49-F238E27FC236}">
                <a16:creationId xmlns:a16="http://schemas.microsoft.com/office/drawing/2014/main" xmlns="" id="{14E50198-4D9E-6CDA-7B2F-492555EEC9B2}"/>
              </a:ext>
            </a:extLst>
          </p:cNvPr>
          <p:cNvPicPr>
            <a:picLocks noGrp="1" noChangeAspect="1"/>
          </p:cNvPicPr>
          <p:nvPr>
            <p:ph idx="1"/>
          </p:nvPr>
        </p:nvPicPr>
        <p:blipFill>
          <a:blip r:embed="rId2"/>
          <a:srcRect/>
          <a:stretch>
            <a:fillRect/>
          </a:stretch>
        </p:blipFill>
        <p:spPr bwMode="auto">
          <a:xfrm>
            <a:off x="2416854" y="2391763"/>
            <a:ext cx="7358292" cy="3045219"/>
          </a:xfrm>
          <a:prstGeom prst="rect">
            <a:avLst/>
          </a:prstGeom>
          <a:noFill/>
          <a:ln w="9525">
            <a:noFill/>
            <a:miter lim="800000"/>
            <a:headEnd/>
            <a:tailEnd/>
          </a:ln>
        </p:spPr>
      </p:pic>
    </p:spTree>
    <p:extLst>
      <p:ext uri="{BB962C8B-B14F-4D97-AF65-F5344CB8AC3E}">
        <p14:creationId xmlns:p14="http://schemas.microsoft.com/office/powerpoint/2010/main" val="3944359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45B94C-F428-1BB3-F5DD-634A88AEFEA6}"/>
              </a:ext>
            </a:extLst>
          </p:cNvPr>
          <p:cNvSpPr>
            <a:spLocks noGrp="1"/>
          </p:cNvSpPr>
          <p:nvPr>
            <p:ph type="title"/>
          </p:nvPr>
        </p:nvSpPr>
        <p:spPr/>
        <p:txBody>
          <a:bodyPr/>
          <a:lstStyle/>
          <a:p>
            <a:r>
              <a:rPr lang="en-IN" dirty="0">
                <a:solidFill>
                  <a:schemeClr val="bg1"/>
                </a:solidFill>
              </a:rPr>
              <a:t>First level </a:t>
            </a:r>
            <a:r>
              <a:rPr lang="en-IN" dirty="0" err="1">
                <a:solidFill>
                  <a:schemeClr val="bg1"/>
                </a:solidFill>
              </a:rPr>
              <a:t>dfd</a:t>
            </a:r>
            <a:endParaRPr lang="en-IN" dirty="0">
              <a:solidFill>
                <a:schemeClr val="bg1"/>
              </a:solidFill>
            </a:endParaRPr>
          </a:p>
        </p:txBody>
      </p:sp>
      <p:pic>
        <p:nvPicPr>
          <p:cNvPr id="5" name="Content Placeholder 4">
            <a:extLst>
              <a:ext uri="{FF2B5EF4-FFF2-40B4-BE49-F238E27FC236}">
                <a16:creationId xmlns:a16="http://schemas.microsoft.com/office/drawing/2014/main" xmlns="" id="{33ED7B30-A1A2-2CF3-7382-6C2732EB1613}"/>
              </a:ext>
            </a:extLst>
          </p:cNvPr>
          <p:cNvPicPr>
            <a:picLocks noGrp="1" noChangeAspect="1"/>
          </p:cNvPicPr>
          <p:nvPr>
            <p:ph idx="1"/>
          </p:nvPr>
        </p:nvPicPr>
        <p:blipFill>
          <a:blip r:embed="rId2"/>
          <a:stretch>
            <a:fillRect/>
          </a:stretch>
        </p:blipFill>
        <p:spPr>
          <a:xfrm>
            <a:off x="2714325" y="2095885"/>
            <a:ext cx="6070850" cy="4143597"/>
          </a:xfrm>
        </p:spPr>
      </p:pic>
    </p:spTree>
    <p:extLst>
      <p:ext uri="{BB962C8B-B14F-4D97-AF65-F5344CB8AC3E}">
        <p14:creationId xmlns:p14="http://schemas.microsoft.com/office/powerpoint/2010/main" val="33574615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D0F0A85-6B91-21F4-8BD9-F6887C93CF33}"/>
              </a:ext>
            </a:extLst>
          </p:cNvPr>
          <p:cNvSpPr>
            <a:spLocks noGrp="1"/>
          </p:cNvSpPr>
          <p:nvPr>
            <p:ph type="title"/>
          </p:nvPr>
        </p:nvSpPr>
        <p:spPr>
          <a:xfrm>
            <a:off x="1143001" y="0"/>
            <a:ext cx="9905998" cy="1478570"/>
          </a:xfrm>
        </p:spPr>
        <p:txBody>
          <a:bodyPr/>
          <a:lstStyle/>
          <a:p>
            <a:r>
              <a:rPr lang="en-IN" dirty="0">
                <a:solidFill>
                  <a:schemeClr val="bg1"/>
                </a:solidFill>
              </a:rPr>
              <a:t>Second level </a:t>
            </a:r>
            <a:r>
              <a:rPr lang="en-IN" dirty="0" err="1">
                <a:solidFill>
                  <a:schemeClr val="bg1"/>
                </a:solidFill>
              </a:rPr>
              <a:t>dfd</a:t>
            </a:r>
            <a:endParaRPr lang="en-IN" dirty="0">
              <a:solidFill>
                <a:schemeClr val="bg1"/>
              </a:solidFill>
            </a:endParaRPr>
          </a:p>
        </p:txBody>
      </p:sp>
      <p:pic>
        <p:nvPicPr>
          <p:cNvPr id="5" name="Content Placeholder 4">
            <a:extLst>
              <a:ext uri="{FF2B5EF4-FFF2-40B4-BE49-F238E27FC236}">
                <a16:creationId xmlns:a16="http://schemas.microsoft.com/office/drawing/2014/main" xmlns="" id="{F8F967CA-2DD0-508E-6494-04A4CD5D27E9}"/>
              </a:ext>
            </a:extLst>
          </p:cNvPr>
          <p:cNvPicPr>
            <a:picLocks noGrp="1" noChangeAspect="1"/>
          </p:cNvPicPr>
          <p:nvPr>
            <p:ph idx="1"/>
          </p:nvPr>
        </p:nvPicPr>
        <p:blipFill>
          <a:blip r:embed="rId2"/>
          <a:stretch>
            <a:fillRect/>
          </a:stretch>
        </p:blipFill>
        <p:spPr>
          <a:xfrm>
            <a:off x="2385461" y="1676450"/>
            <a:ext cx="7421078" cy="4836664"/>
          </a:xfrm>
        </p:spPr>
      </p:pic>
    </p:spTree>
    <p:extLst>
      <p:ext uri="{BB962C8B-B14F-4D97-AF65-F5344CB8AC3E}">
        <p14:creationId xmlns:p14="http://schemas.microsoft.com/office/powerpoint/2010/main" val="1867825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547E345-895C-DD52-96B4-6FB90C1B8120}"/>
              </a:ext>
            </a:extLst>
          </p:cNvPr>
          <p:cNvSpPr>
            <a:spLocks noGrp="1"/>
          </p:cNvSpPr>
          <p:nvPr>
            <p:ph type="title"/>
          </p:nvPr>
        </p:nvSpPr>
        <p:spPr/>
        <p:txBody>
          <a:bodyPr/>
          <a:lstStyle/>
          <a:p>
            <a:r>
              <a:rPr lang="en-US" b="1" dirty="0">
                <a:solidFill>
                  <a:srgbClr val="000000"/>
                </a:solidFill>
                <a:effectLst/>
                <a:latin typeface="Times New Roman" panose="02020603050405020304" pitchFamily="18" charset="0"/>
                <a:ea typeface="Times New Roman" panose="02020603050405020304" pitchFamily="18" charset="0"/>
              </a:rPr>
              <a:t>TESTING AND IMPLEMENTATION</a:t>
            </a:r>
            <a:r>
              <a:rPr lang="en-IN" sz="1800" dirty="0">
                <a:effectLst/>
                <a:latin typeface="Times New Roman" panose="02020603050405020304" pitchFamily="18" charset="0"/>
                <a:ea typeface="Times New Roman" panose="02020603050405020304" pitchFamily="18" charset="0"/>
              </a:rPr>
              <a:t/>
            </a:r>
            <a:br>
              <a:rPr lang="en-IN" sz="1800" dirty="0">
                <a:effectLst/>
                <a:latin typeface="Times New Roman" panose="02020603050405020304" pitchFamily="18" charset="0"/>
                <a:ea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xmlns="" id="{8AE37F52-F4F6-770F-9D43-A203FCAA3E11}"/>
              </a:ext>
            </a:extLst>
          </p:cNvPr>
          <p:cNvSpPr>
            <a:spLocks noGrp="1"/>
          </p:cNvSpPr>
          <p:nvPr>
            <p:ph idx="1"/>
          </p:nvPr>
        </p:nvSpPr>
        <p:spPr/>
        <p:txBody>
          <a:bodyPr/>
          <a:lstStyle/>
          <a:p>
            <a:pPr marL="0" indent="0">
              <a:buNone/>
            </a:pPr>
            <a:r>
              <a:rPr lang="en-US" sz="1800" dirty="0">
                <a:solidFill>
                  <a:srgbClr val="000000"/>
                </a:solidFill>
                <a:effectLst/>
                <a:latin typeface="Times New Roman" panose="02020603050405020304" pitchFamily="18" charset="0"/>
                <a:ea typeface="Times New Roman" panose="02020603050405020304" pitchFamily="18" charset="0"/>
              </a:rPr>
              <a:t>The term implementation has different meanings ranging from the conversation of a basic application to a complete replacement of a computer system. The procedures however, are virtually the same. Implementation includes all those activities that take place to convert from old system to new. The new system may be totally new replacing an existing manual or automated system or it may be major modification to an existing system. The method of implementation and time scale to be adopted is found out initially. Proper implementation is essential to provide a reliable system to meet organization requirement.</a:t>
            </a: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8394247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203CE-90B3-4AAA-3930-F63E3FEB8CD5}"/>
              </a:ext>
            </a:extLst>
          </p:cNvPr>
          <p:cNvSpPr>
            <a:spLocks noGrp="1"/>
          </p:cNvSpPr>
          <p:nvPr>
            <p:ph type="title"/>
          </p:nvPr>
        </p:nvSpPr>
        <p:spPr/>
        <p:txBody>
          <a:bodyPr>
            <a:normAutofit fontScale="90000"/>
          </a:bodyPr>
          <a:lstStyle/>
          <a:p>
            <a:r>
              <a:rPr lang="en-US" sz="4000" b="1" dirty="0">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Classification of Methods</a:t>
            </a:r>
            <a:br>
              <a:rPr lang="en-US" sz="4000" b="1" dirty="0">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br>
            <a:r>
              <a:rPr lang="en-US" sz="4000" b="1" dirty="0">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Test Cases</a:t>
            </a:r>
            <a:r>
              <a:rPr lang="en-IN" sz="3600" dirty="0">
                <a:effectLst/>
                <a:latin typeface="Calibri" panose="020F0502020204030204" pitchFamily="34" charset="0"/>
                <a:ea typeface="Calibri" panose="020F0502020204030204" pitchFamily="34" charset="0"/>
                <a:cs typeface="Kartika" panose="02020503030404060203" pitchFamily="18" charset="0"/>
              </a:rPr>
              <a:t/>
            </a:r>
            <a:br>
              <a:rPr lang="en-IN" sz="3600" dirty="0">
                <a:effectLst/>
                <a:latin typeface="Calibri" panose="020F0502020204030204" pitchFamily="34" charset="0"/>
                <a:ea typeface="Calibri" panose="020F0502020204030204" pitchFamily="34" charset="0"/>
                <a:cs typeface="Kartika" panose="02020503030404060203" pitchFamily="18" charset="0"/>
              </a:rPr>
            </a:br>
            <a:r>
              <a:rPr lang="en-IN" sz="3600" dirty="0">
                <a:effectLst/>
                <a:latin typeface="Calibri" panose="020F0502020204030204" pitchFamily="34" charset="0"/>
                <a:ea typeface="Calibri" panose="020F0502020204030204" pitchFamily="34" charset="0"/>
                <a:cs typeface="Kartika" panose="02020503030404060203" pitchFamily="18" charset="0"/>
              </a:rPr>
              <a:t/>
            </a:r>
            <a:br>
              <a:rPr lang="en-IN" sz="3600" dirty="0">
                <a:effectLst/>
                <a:latin typeface="Calibri" panose="020F0502020204030204" pitchFamily="34" charset="0"/>
                <a:ea typeface="Calibri" panose="020F0502020204030204" pitchFamily="34" charset="0"/>
                <a:cs typeface="Kartika" panose="02020503030404060203" pitchFamily="18" charset="0"/>
              </a:rPr>
            </a:br>
            <a:endParaRPr lang="en-IN" dirty="0"/>
          </a:p>
        </p:txBody>
      </p:sp>
      <p:sp>
        <p:nvSpPr>
          <p:cNvPr id="3" name="Content Placeholder 2">
            <a:extLst>
              <a:ext uri="{FF2B5EF4-FFF2-40B4-BE49-F238E27FC236}">
                <a16:creationId xmlns:a16="http://schemas.microsoft.com/office/drawing/2014/main" xmlns="" id="{E2E0E97E-48C5-4DF9-41DB-E6DB40A276A3}"/>
              </a:ext>
            </a:extLst>
          </p:cNvPr>
          <p:cNvSpPr>
            <a:spLocks noGrp="1"/>
          </p:cNvSpPr>
          <p:nvPr>
            <p:ph idx="1"/>
          </p:nvPr>
        </p:nvSpPr>
        <p:spPr/>
        <p:txBody>
          <a:bodyPr>
            <a:normAutofit/>
          </a:bodyPr>
          <a:lstStyle/>
          <a:p>
            <a:pPr indent="0" algn="just">
              <a:lnSpc>
                <a:spcPct val="150000"/>
              </a:lnSpc>
              <a:spcBef>
                <a:spcPts val="600"/>
              </a:spcBef>
              <a:spcAft>
                <a:spcPts val="600"/>
              </a:spcAft>
              <a:buNone/>
            </a:pPr>
            <a:r>
              <a:rPr lang="en-US" sz="1800" dirty="0">
                <a:solidFill>
                  <a:srgbClr val="000000"/>
                </a:solidFill>
                <a:effectLst/>
                <a:latin typeface="Times New Roman" panose="02020603050405020304" pitchFamily="18" charset="0"/>
                <a:ea typeface="Calibri" panose="020F0502020204030204" pitchFamily="34" charset="0"/>
                <a:cs typeface="Kartika" panose="02020503030404060203" pitchFamily="18" charset="0"/>
              </a:rPr>
              <a:t>In </a:t>
            </a:r>
            <a:r>
              <a:rPr lang="en-US" sz="1800" u="none" strike="noStrike" dirty="0">
                <a:solidFill>
                  <a:srgbClr val="000000"/>
                </a:solidFill>
                <a:effectLst/>
                <a:latin typeface="Times New Roman" panose="02020603050405020304" pitchFamily="18" charset="0"/>
                <a:ea typeface="Calibri" panose="020F0502020204030204" pitchFamily="34" charset="0"/>
                <a:cs typeface="Kartika" panose="02020503030404060203" pitchFamily="18" charset="0"/>
                <a:hlinkClick r:id="rId2" tooltip="Mission-critical"/>
              </a:rPr>
              <a:t>mission-critical</a:t>
            </a:r>
            <a:r>
              <a:rPr lang="en-US" sz="1800" dirty="0">
                <a:solidFill>
                  <a:srgbClr val="000000"/>
                </a:solidFill>
                <a:effectLst/>
                <a:latin typeface="Times New Roman" panose="02020603050405020304" pitchFamily="18" charset="0"/>
                <a:ea typeface="Calibri" panose="020F0502020204030204" pitchFamily="34" charset="0"/>
                <a:cs typeface="Kartika" panose="02020503030404060203" pitchFamily="18" charset="0"/>
              </a:rPr>
              <a:t> software systems, where flawless performance is absolutely necessary, </a:t>
            </a:r>
            <a:r>
              <a:rPr lang="en-US" sz="1800" u="none" strike="noStrike" dirty="0">
                <a:solidFill>
                  <a:srgbClr val="000000"/>
                </a:solidFill>
                <a:effectLst/>
                <a:latin typeface="Times New Roman" panose="02020603050405020304" pitchFamily="18" charset="0"/>
                <a:ea typeface="Calibri" panose="020F0502020204030204" pitchFamily="34" charset="0"/>
                <a:cs typeface="Kartika" panose="02020503030404060203" pitchFamily="18" charset="0"/>
                <a:hlinkClick r:id="rId3" tooltip="Formal methods"/>
              </a:rPr>
              <a:t>formal methods</a:t>
            </a:r>
            <a:r>
              <a:rPr lang="en-US" sz="1800" dirty="0">
                <a:solidFill>
                  <a:srgbClr val="000000"/>
                </a:solidFill>
                <a:effectLst/>
                <a:latin typeface="Times New Roman" panose="02020603050405020304" pitchFamily="18" charset="0"/>
                <a:ea typeface="Calibri" panose="020F0502020204030204" pitchFamily="34" charset="0"/>
                <a:cs typeface="Kartika" panose="02020503030404060203" pitchFamily="18" charset="0"/>
              </a:rPr>
              <a:t> may be used to ensure the correct operation of a system. However, often for non-mission-critical software systems, formal methods prove to be very costly and an alternative method of software V&amp;V must be sought out. In such cases, </a:t>
            </a:r>
            <a:r>
              <a:rPr lang="en-US" sz="1800" u="none" strike="noStrike" dirty="0">
                <a:solidFill>
                  <a:srgbClr val="000000"/>
                </a:solidFill>
                <a:effectLst/>
                <a:latin typeface="Times New Roman" panose="02020603050405020304" pitchFamily="18" charset="0"/>
                <a:ea typeface="Calibri" panose="020F0502020204030204" pitchFamily="34" charset="0"/>
                <a:cs typeface="Kartika" panose="02020503030404060203" pitchFamily="18" charset="0"/>
                <a:hlinkClick r:id="rId4" tooltip="Syntactic methods"/>
              </a:rPr>
              <a:t>syntactic methods</a:t>
            </a:r>
            <a:r>
              <a:rPr lang="en-US" sz="1800" dirty="0">
                <a:solidFill>
                  <a:srgbClr val="000000"/>
                </a:solidFill>
                <a:effectLst/>
                <a:latin typeface="Times New Roman" panose="02020603050405020304" pitchFamily="18" charset="0"/>
                <a:ea typeface="Calibri" panose="020F0502020204030204" pitchFamily="34" charset="0"/>
                <a:cs typeface="Kartika" panose="02020503030404060203" pitchFamily="18" charset="0"/>
              </a:rPr>
              <a:t> are often used.</a:t>
            </a:r>
            <a:endParaRPr lang="en-IN" sz="1800" dirty="0">
              <a:effectLst/>
              <a:latin typeface="Calibri" panose="020F0502020204030204" pitchFamily="34" charset="0"/>
              <a:ea typeface="Calibri" panose="020F0502020204030204" pitchFamily="34" charset="0"/>
              <a:cs typeface="Kartika" panose="02020503030404060203" pitchFamily="18" charset="0"/>
            </a:endParaRPr>
          </a:p>
          <a:p>
            <a:r>
              <a:rPr lang="en-US" sz="1800" dirty="0">
                <a:solidFill>
                  <a:srgbClr val="000000"/>
                </a:solidFill>
                <a:effectLst/>
                <a:latin typeface="Times New Roman" panose="02020603050405020304" pitchFamily="18" charset="0"/>
                <a:ea typeface="Calibri" panose="020F0502020204030204" pitchFamily="34" charset="0"/>
              </a:rPr>
              <a:t>A test case is a tool used in the process. Test cases may be prepared for software verification and software validation to determine if the product was built according to the requirements of the user. Other methods, such as reviews, may be used early in the life cycle to provide for software validation.</a:t>
            </a:r>
            <a:endParaRPr lang="en-IN" dirty="0"/>
          </a:p>
        </p:txBody>
      </p:sp>
    </p:spTree>
    <p:extLst>
      <p:ext uri="{BB962C8B-B14F-4D97-AF65-F5344CB8AC3E}">
        <p14:creationId xmlns:p14="http://schemas.microsoft.com/office/powerpoint/2010/main" val="13395986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50CCA82-B09E-6891-B471-C4306F881753}"/>
              </a:ext>
            </a:extLst>
          </p:cNvPr>
          <p:cNvSpPr>
            <a:spLocks noGrp="1"/>
          </p:cNvSpPr>
          <p:nvPr>
            <p:ph type="title"/>
          </p:nvPr>
        </p:nvSpPr>
        <p:spPr/>
        <p:txBody>
          <a:bodyPr/>
          <a:lstStyle/>
          <a:p>
            <a:r>
              <a:rPr lang="en-IN" dirty="0">
                <a:solidFill>
                  <a:schemeClr val="bg1"/>
                </a:solidFill>
              </a:rPr>
              <a:t>Login Screen</a:t>
            </a:r>
          </a:p>
        </p:txBody>
      </p:sp>
      <p:pic>
        <p:nvPicPr>
          <p:cNvPr id="7" name="Picture 6">
            <a:extLst>
              <a:ext uri="{FF2B5EF4-FFF2-40B4-BE49-F238E27FC236}">
                <a16:creationId xmlns:a16="http://schemas.microsoft.com/office/drawing/2014/main" xmlns="" id="{A3ECAFE1-2AE1-8303-36CB-EC6B6D243AF7}"/>
              </a:ext>
            </a:extLst>
          </p:cNvPr>
          <p:cNvPicPr>
            <a:picLocks noChangeAspect="1"/>
          </p:cNvPicPr>
          <p:nvPr/>
        </p:nvPicPr>
        <p:blipFill>
          <a:blip r:embed="rId2"/>
          <a:stretch>
            <a:fillRect/>
          </a:stretch>
        </p:blipFill>
        <p:spPr>
          <a:xfrm>
            <a:off x="1087671" y="1857364"/>
            <a:ext cx="9905999" cy="3632634"/>
          </a:xfrm>
          <a:prstGeom prst="rect">
            <a:avLst/>
          </a:prstGeom>
        </p:spPr>
      </p:pic>
      <p:sp>
        <p:nvSpPr>
          <p:cNvPr id="9" name="Content Placeholder 8">
            <a:extLst>
              <a:ext uri="{FF2B5EF4-FFF2-40B4-BE49-F238E27FC236}">
                <a16:creationId xmlns:a16="http://schemas.microsoft.com/office/drawing/2014/main" xmlns="" id="{5D248EA9-EDB6-E626-8730-D8D648CAAEAE}"/>
              </a:ext>
            </a:extLst>
          </p:cNvPr>
          <p:cNvSpPr>
            <a:spLocks noGrp="1"/>
          </p:cNvSpPr>
          <p:nvPr>
            <p:ph idx="1"/>
          </p:nvPr>
        </p:nvSpPr>
        <p:spPr>
          <a:xfrm flipV="1">
            <a:off x="9606013" y="7151571"/>
            <a:ext cx="2788936" cy="125128"/>
          </a:xfrm>
        </p:spPr>
        <p:txBody>
          <a:bodyPr>
            <a:normAutofit fontScale="25000" lnSpcReduction="20000"/>
          </a:bodyPr>
          <a:lstStyle/>
          <a:p>
            <a:endParaRPr lang="en-IN" dirty="0"/>
          </a:p>
        </p:txBody>
      </p:sp>
    </p:spTree>
    <p:extLst>
      <p:ext uri="{BB962C8B-B14F-4D97-AF65-F5344CB8AC3E}">
        <p14:creationId xmlns:p14="http://schemas.microsoft.com/office/powerpoint/2010/main" val="20344926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D5FFC4-8AD2-746D-E092-D5F4706EDEE1}"/>
              </a:ext>
            </a:extLst>
          </p:cNvPr>
          <p:cNvSpPr>
            <a:spLocks noGrp="1"/>
          </p:cNvSpPr>
          <p:nvPr>
            <p:ph type="title"/>
          </p:nvPr>
        </p:nvSpPr>
        <p:spPr/>
        <p:txBody>
          <a:bodyPr/>
          <a:lstStyle/>
          <a:p>
            <a:r>
              <a:rPr lang="en-IN" dirty="0">
                <a:solidFill>
                  <a:schemeClr val="bg1"/>
                </a:solidFill>
              </a:rPr>
              <a:t>Register  screen</a:t>
            </a:r>
          </a:p>
        </p:txBody>
      </p:sp>
      <p:pic>
        <p:nvPicPr>
          <p:cNvPr id="4" name="Picture 3">
            <a:extLst>
              <a:ext uri="{FF2B5EF4-FFF2-40B4-BE49-F238E27FC236}">
                <a16:creationId xmlns:a16="http://schemas.microsoft.com/office/drawing/2014/main" xmlns="" id="{9BAEA3BE-2B42-31EF-40BE-35DDFBAF1E27}"/>
              </a:ext>
            </a:extLst>
          </p:cNvPr>
          <p:cNvPicPr>
            <a:picLocks noChangeAspect="1"/>
          </p:cNvPicPr>
          <p:nvPr/>
        </p:nvPicPr>
        <p:blipFill>
          <a:blip r:embed="rId2"/>
          <a:stretch>
            <a:fillRect/>
          </a:stretch>
        </p:blipFill>
        <p:spPr>
          <a:xfrm>
            <a:off x="789272" y="2329315"/>
            <a:ext cx="10135402" cy="3910168"/>
          </a:xfrm>
          <a:prstGeom prst="rect">
            <a:avLst/>
          </a:prstGeom>
        </p:spPr>
      </p:pic>
    </p:spTree>
    <p:extLst>
      <p:ext uri="{BB962C8B-B14F-4D97-AF65-F5344CB8AC3E}">
        <p14:creationId xmlns:p14="http://schemas.microsoft.com/office/powerpoint/2010/main" val="1224954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2972D2C-AF42-5FFE-07B0-CC6D5518723D}"/>
              </a:ext>
            </a:extLst>
          </p:cNvPr>
          <p:cNvSpPr>
            <a:spLocks noGrp="1"/>
          </p:cNvSpPr>
          <p:nvPr>
            <p:ph type="title"/>
          </p:nvPr>
        </p:nvSpPr>
        <p:spPr/>
        <p:txBody>
          <a:bodyPr/>
          <a:lstStyle/>
          <a:p>
            <a:r>
              <a:rPr lang="en-US" sz="3600" b="1" dirty="0">
                <a:effectLst/>
                <a:latin typeface="Calibri" panose="020F0502020204030204" pitchFamily="34" charset="0"/>
                <a:ea typeface="Calibri" panose="020F0502020204030204" pitchFamily="34" charset="0"/>
                <a:cs typeface="Times New Roman" panose="02020603050405020304" pitchFamily="18" charset="0"/>
              </a:rPr>
              <a:t/>
            </a:r>
            <a:br>
              <a:rPr lang="en-US" sz="3600" b="1" dirty="0">
                <a:effectLst/>
                <a:latin typeface="Calibri" panose="020F0502020204030204" pitchFamily="34" charset="0"/>
                <a:ea typeface="Calibri" panose="020F0502020204030204" pitchFamily="34" charset="0"/>
                <a:cs typeface="Times New Roman" panose="02020603050405020304" pitchFamily="18" charset="0"/>
              </a:rPr>
            </a:br>
            <a:r>
              <a:rPr lang="en-US" sz="36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ACKNOWLEDGMENT</a:t>
            </a:r>
            <a:endParaRPr lang="en-IN" dirty="0">
              <a:solidFill>
                <a:schemeClr val="bg1"/>
              </a:solidFill>
            </a:endParaRPr>
          </a:p>
        </p:txBody>
      </p:sp>
      <p:sp>
        <p:nvSpPr>
          <p:cNvPr id="3" name="Content Placeholder 2">
            <a:extLst>
              <a:ext uri="{FF2B5EF4-FFF2-40B4-BE49-F238E27FC236}">
                <a16:creationId xmlns:a16="http://schemas.microsoft.com/office/drawing/2014/main" xmlns="" id="{59657DBF-2903-5139-038D-7CAECF938689}"/>
              </a:ext>
            </a:extLst>
          </p:cNvPr>
          <p:cNvSpPr>
            <a:spLocks noGrp="1"/>
          </p:cNvSpPr>
          <p:nvPr>
            <p:ph idx="1"/>
          </p:nvPr>
        </p:nvSpPr>
        <p:spPr/>
        <p:txBody>
          <a:bodyPr>
            <a:normAutofit fontScale="92500" lnSpcReduction="20000"/>
          </a:bodyPr>
          <a:lstStyle/>
          <a:p>
            <a:r>
              <a:rPr lang="en-US" sz="2400" i="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In the accomplishment of this project successfully, many people have best owned upon us their blessing and heart pledge support, this time we are utilizing to thank all the people who have been concerned with this project.</a:t>
            </a:r>
            <a:endPar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2400" i="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We would also like to thank my guide HOD Ma’am who always gave us her valuable suggestions and guidance for completion of our project.</a:t>
            </a:r>
            <a:endPar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400" i="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She has help us to overcome the problem and difficulties and proved that he is the best and perfect guide for us. The only reason for our project to turn a success is our guide without him we couldn’t think about our project to complete am indented and also beholden to my partner for supporting me at every step.</a:t>
            </a:r>
            <a:endPar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1544080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25E8673-80AB-D5F9-7C1E-6CF548D6DF86}"/>
              </a:ext>
            </a:extLst>
          </p:cNvPr>
          <p:cNvSpPr>
            <a:spLocks noGrp="1"/>
          </p:cNvSpPr>
          <p:nvPr>
            <p:ph type="title"/>
          </p:nvPr>
        </p:nvSpPr>
        <p:spPr/>
        <p:txBody>
          <a:bodyPr/>
          <a:lstStyle/>
          <a:p>
            <a:r>
              <a:rPr lang="en-IN" dirty="0">
                <a:solidFill>
                  <a:schemeClr val="bg1"/>
                </a:solidFill>
              </a:rPr>
              <a:t>Create Event Page</a:t>
            </a:r>
          </a:p>
        </p:txBody>
      </p:sp>
      <p:pic>
        <p:nvPicPr>
          <p:cNvPr id="4" name="Picture 3">
            <a:extLst>
              <a:ext uri="{FF2B5EF4-FFF2-40B4-BE49-F238E27FC236}">
                <a16:creationId xmlns:a16="http://schemas.microsoft.com/office/drawing/2014/main" xmlns="" id="{93B2B90B-1882-9E26-A5F6-B1A8B24FA603}"/>
              </a:ext>
            </a:extLst>
          </p:cNvPr>
          <p:cNvPicPr>
            <a:picLocks noChangeAspect="1"/>
          </p:cNvPicPr>
          <p:nvPr/>
        </p:nvPicPr>
        <p:blipFill>
          <a:blip r:embed="rId2"/>
          <a:stretch>
            <a:fillRect/>
          </a:stretch>
        </p:blipFill>
        <p:spPr>
          <a:xfrm>
            <a:off x="1141413" y="2097088"/>
            <a:ext cx="10079817" cy="4134051"/>
          </a:xfrm>
          <a:prstGeom prst="rect">
            <a:avLst/>
          </a:prstGeom>
        </p:spPr>
      </p:pic>
    </p:spTree>
    <p:extLst>
      <p:ext uri="{BB962C8B-B14F-4D97-AF65-F5344CB8AC3E}">
        <p14:creationId xmlns:p14="http://schemas.microsoft.com/office/powerpoint/2010/main" val="18563825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3595D1-7779-8110-D24C-9534A3161791}"/>
              </a:ext>
            </a:extLst>
          </p:cNvPr>
          <p:cNvSpPr>
            <a:spLocks noGrp="1"/>
          </p:cNvSpPr>
          <p:nvPr>
            <p:ph type="title"/>
          </p:nvPr>
        </p:nvSpPr>
        <p:spPr/>
        <p:txBody>
          <a:bodyPr/>
          <a:lstStyle/>
          <a:p>
            <a:r>
              <a:rPr lang="en-IN" dirty="0">
                <a:solidFill>
                  <a:schemeClr val="bg1"/>
                </a:solidFill>
              </a:rPr>
              <a:t>conclusion</a:t>
            </a:r>
          </a:p>
        </p:txBody>
      </p:sp>
      <p:sp>
        <p:nvSpPr>
          <p:cNvPr id="3" name="Content Placeholder 2">
            <a:extLst>
              <a:ext uri="{FF2B5EF4-FFF2-40B4-BE49-F238E27FC236}">
                <a16:creationId xmlns:a16="http://schemas.microsoft.com/office/drawing/2014/main" xmlns="" id="{66B40973-2204-D7CE-B18F-C19765D66162}"/>
              </a:ext>
            </a:extLst>
          </p:cNvPr>
          <p:cNvSpPr>
            <a:spLocks noGrp="1"/>
          </p:cNvSpPr>
          <p:nvPr>
            <p:ph idx="1"/>
          </p:nvPr>
        </p:nvSpPr>
        <p:spPr/>
        <p:txBody>
          <a:bodyPr>
            <a:normAutofit/>
          </a:bodyPr>
          <a:lstStyle/>
          <a:p>
            <a:pPr algn="l"/>
            <a:r>
              <a:rPr lang="en-US" b="0" i="0" dirty="0">
                <a:solidFill>
                  <a:schemeClr val="bg1"/>
                </a:solidFill>
                <a:effectLst/>
                <a:latin typeface="Roboto" panose="02000000000000000000" pitchFamily="2" charset="0"/>
              </a:rPr>
              <a:t>Event Management System is user friendly and cost effective system, it is customized with activities related to event management life-cycle. It provides a new edge to management industry. Solution always keep your objectives and goals on top priority while developing any plan of work.</a:t>
            </a:r>
          </a:p>
          <a:p>
            <a:r>
              <a:rPr lang="en-US" b="0" i="0" dirty="0">
                <a:solidFill>
                  <a:schemeClr val="bg1"/>
                </a:solidFill>
                <a:effectLst/>
                <a:latin typeface="Roboto" panose="02000000000000000000" pitchFamily="2" charset="0"/>
              </a:rPr>
              <a:t>As It is the growing system as ever one need new places to make their once in life event </a:t>
            </a:r>
            <a:r>
              <a:rPr lang="en-US" b="0" i="0" dirty="0" err="1">
                <a:solidFill>
                  <a:schemeClr val="bg1"/>
                </a:solidFill>
                <a:effectLst/>
                <a:latin typeface="Roboto" panose="02000000000000000000" pitchFamily="2" charset="0"/>
              </a:rPr>
              <a:t>memoriable</a:t>
            </a:r>
            <a:r>
              <a:rPr lang="en-US" b="0" i="0" dirty="0">
                <a:solidFill>
                  <a:schemeClr val="bg1"/>
                </a:solidFill>
                <a:effectLst/>
                <a:latin typeface="Roboto" panose="02000000000000000000" pitchFamily="2" charset="0"/>
              </a:rPr>
              <a:t>.</a:t>
            </a:r>
            <a:r>
              <a:rPr lang="en-US" b="0" i="0" dirty="0">
                <a:solidFill>
                  <a:srgbClr val="666666"/>
                </a:solidFill>
                <a:effectLst/>
                <a:latin typeface="Roboto" panose="02000000000000000000" pitchFamily="2" charset="0"/>
              </a:rPr>
              <a:t/>
            </a:r>
            <a:br>
              <a:rPr lang="en-US" b="0" i="0" dirty="0">
                <a:solidFill>
                  <a:srgbClr val="666666"/>
                </a:solidFill>
                <a:effectLst/>
                <a:latin typeface="Roboto" panose="02000000000000000000" pitchFamily="2" charset="0"/>
              </a:rPr>
            </a:br>
            <a:endParaRPr lang="en-IN" dirty="0"/>
          </a:p>
        </p:txBody>
      </p:sp>
    </p:spTree>
    <p:extLst>
      <p:ext uri="{BB962C8B-B14F-4D97-AF65-F5344CB8AC3E}">
        <p14:creationId xmlns:p14="http://schemas.microsoft.com/office/powerpoint/2010/main" val="31906706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56F7516-9839-30F6-3735-D006B1CE169D}"/>
              </a:ext>
            </a:extLst>
          </p:cNvPr>
          <p:cNvSpPr>
            <a:spLocks noGrp="1"/>
          </p:cNvSpPr>
          <p:nvPr>
            <p:ph type="title"/>
          </p:nvPr>
        </p:nvSpPr>
        <p:spPr/>
        <p:txBody>
          <a:bodyPr>
            <a:normAutofit fontScale="90000"/>
          </a:bodyPr>
          <a:lstStyle/>
          <a:p>
            <a:pPr marL="243840">
              <a:lnSpc>
                <a:spcPct val="150000"/>
              </a:lnSpc>
              <a:spcAft>
                <a:spcPts val="120"/>
              </a:spcAft>
              <a:tabLst>
                <a:tab pos="1266825" algn="l"/>
              </a:tabLst>
            </a:pPr>
            <a:r>
              <a:rPr lang="en-US" sz="32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BibliographY</a:t>
            </a:r>
            <a:r>
              <a:rPr lang="en-IN" sz="1800" dirty="0">
                <a:effectLst/>
                <a:latin typeface="Calibri" panose="020F0502020204030204" pitchFamily="34" charset="0"/>
                <a:ea typeface="Calibri" panose="020F0502020204030204" pitchFamily="34" charset="0"/>
                <a:cs typeface="Times New Roman" panose="02020603050405020304" pitchFamily="18" charset="0"/>
              </a:rPr>
              <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xmlns="" id="{B8F92988-72E9-00DB-D35E-D2B24A924F70}"/>
              </a:ext>
            </a:extLst>
          </p:cNvPr>
          <p:cNvSpPr>
            <a:spLocks noGrp="1"/>
          </p:cNvSpPr>
          <p:nvPr>
            <p:ph idx="1"/>
          </p:nvPr>
        </p:nvSpPr>
        <p:spPr/>
        <p:txBody>
          <a:bodyPr/>
          <a:lstStyle/>
          <a:p>
            <a:pPr marL="243840" algn="ctr">
              <a:lnSpc>
                <a:spcPct val="150000"/>
              </a:lnSpc>
              <a:spcAft>
                <a:spcPts val="120"/>
              </a:spcAft>
              <a:tabLst>
                <a:tab pos="1266825" algn="l"/>
              </a:tabLst>
            </a:pP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Bibliography: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43840" algn="ctr">
              <a:lnSpc>
                <a:spcPct val="150000"/>
              </a:lnSpc>
              <a:spcAft>
                <a:spcPts val="120"/>
              </a:spcAft>
              <a:tabLst>
                <a:tab pos="1266825" algn="l"/>
              </a:tabLst>
            </a:pP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Books of PHP, HTML, JS,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43840" algn="ctr">
              <a:lnSpc>
                <a:spcPct val="150000"/>
              </a:lnSpc>
              <a:spcAft>
                <a:spcPts val="120"/>
              </a:spcAft>
              <a:tabLst>
                <a:tab pos="1266825" algn="l"/>
              </a:tabLst>
            </a:pP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CSS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43840" algn="ctr">
              <a:lnSpc>
                <a:spcPct val="150000"/>
              </a:lnSpc>
              <a:spcAft>
                <a:spcPts val="120"/>
              </a:spcAft>
              <a:tabLst>
                <a:tab pos="1266825" algn="l"/>
              </a:tabLst>
            </a:pP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MYSQL</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43840" algn="ctr">
              <a:lnSpc>
                <a:spcPct val="150000"/>
              </a:lnSpc>
              <a:spcAft>
                <a:spcPts val="120"/>
              </a:spcAft>
              <a:tabLst>
                <a:tab pos="1266825" algn="l"/>
              </a:tabLst>
            </a:pP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www.google.com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6259249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2A6E276-07B5-B717-086E-D5017DD49114}"/>
              </a:ext>
            </a:extLst>
          </p:cNvPr>
          <p:cNvSpPr>
            <a:spLocks noGrp="1"/>
          </p:cNvSpPr>
          <p:nvPr>
            <p:ph type="title"/>
          </p:nvPr>
        </p:nvSpPr>
        <p:spPr/>
        <p:txBody>
          <a:bodyPr/>
          <a:lstStyle/>
          <a:p>
            <a:pPr algn="ctr"/>
            <a:r>
              <a:rPr lang="en-US" b="1" dirty="0">
                <a:solidFill>
                  <a:schemeClr val="bg1"/>
                </a:solidFill>
                <a:effectLst/>
                <a:latin typeface="Times New Roman" panose="02020603050405020304" pitchFamily="18" charset="0"/>
                <a:ea typeface="Calibri" panose="020F0502020204030204" pitchFamily="34" charset="0"/>
                <a:cs typeface="Kartika" panose="02020503030404060203" pitchFamily="18" charset="0"/>
              </a:rPr>
              <a:t>INTRODUCTION</a:t>
            </a:r>
            <a:r>
              <a:rPr lang="en-IN" sz="1800" dirty="0">
                <a:solidFill>
                  <a:schemeClr val="bg1"/>
                </a:solidFill>
                <a:effectLst/>
                <a:latin typeface="Calibri" panose="020F0502020204030204" pitchFamily="34" charset="0"/>
                <a:ea typeface="Calibri" panose="020F0502020204030204" pitchFamily="34" charset="0"/>
                <a:cs typeface="Kartika" panose="02020503030404060203" pitchFamily="18" charset="0"/>
              </a:rPr>
              <a:t/>
            </a:r>
            <a:br>
              <a:rPr lang="en-IN" sz="1800" dirty="0">
                <a:solidFill>
                  <a:schemeClr val="bg1"/>
                </a:solidFill>
                <a:effectLst/>
                <a:latin typeface="Calibri" panose="020F0502020204030204" pitchFamily="34" charset="0"/>
                <a:ea typeface="Calibri" panose="020F0502020204030204" pitchFamily="34" charset="0"/>
                <a:cs typeface="Kartika" panose="02020503030404060203" pitchFamily="18" charset="0"/>
              </a:rPr>
            </a:br>
            <a:endParaRPr lang="en-IN" dirty="0">
              <a:solidFill>
                <a:schemeClr val="bg1"/>
              </a:solidFill>
            </a:endParaRPr>
          </a:p>
        </p:txBody>
      </p:sp>
      <p:sp>
        <p:nvSpPr>
          <p:cNvPr id="3" name="Content Placeholder 2">
            <a:extLst>
              <a:ext uri="{FF2B5EF4-FFF2-40B4-BE49-F238E27FC236}">
                <a16:creationId xmlns:a16="http://schemas.microsoft.com/office/drawing/2014/main" xmlns="" id="{E890900B-ECC9-E84C-C8E3-66F7CFACA513}"/>
              </a:ext>
            </a:extLst>
          </p:cNvPr>
          <p:cNvSpPr>
            <a:spLocks noGrp="1"/>
          </p:cNvSpPr>
          <p:nvPr>
            <p:ph idx="1"/>
          </p:nvPr>
        </p:nvSpPr>
        <p:spPr/>
        <p:txBody>
          <a:bodyPr>
            <a:normAutofit fontScale="92500" lnSpcReduction="10000"/>
          </a:bodyPr>
          <a:lstStyle/>
          <a:p>
            <a:pPr marL="0" indent="0" algn="just">
              <a:lnSpc>
                <a:spcPct val="150000"/>
              </a:lnSpc>
              <a:spcAft>
                <a:spcPts val="1000"/>
              </a:spcAft>
              <a:buNone/>
            </a:pPr>
            <a:r>
              <a:rPr lang="en-US" sz="1800" dirty="0">
                <a:solidFill>
                  <a:schemeClr val="bg1"/>
                </a:solidFill>
                <a:effectLst/>
                <a:latin typeface="Times New Roman" panose="02020603050405020304" pitchFamily="18" charset="0"/>
                <a:ea typeface="Calibri" panose="020F0502020204030204" pitchFamily="34" charset="0"/>
                <a:cs typeface="Kartika" panose="02020503030404060203" pitchFamily="18" charset="0"/>
              </a:rPr>
              <a:t>Event management is a process of organizing a professional and focused event, for a particular target audience. It involves visualizing concepts, planning, budgeting, organizing and executing events such as wedding, musical concerts, corporate seminars, exhibitions, birthday celebrations, theme parties, etc. Event Management is a multi-million dollar industry, growing rapidly, with events hosted regularly. Surprisingly, there is no formalized research conducted to access the growth of this industry. The industry includes fields such as the MICE (Meetings, Incentives and Events), exhibitions, conferences and seminars as well as live music and sporting events. On the profession side, event management is a glamorous and exciting profession that demands a lot of hard work and dynamism. The logistics side of the industry is paid less than the sales/sponsorship side, though some may say that these are two different industries.</a:t>
            </a:r>
            <a:endParaRPr lang="en-IN" sz="18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p>
            <a:endParaRPr lang="en-IN" dirty="0"/>
          </a:p>
        </p:txBody>
      </p:sp>
    </p:spTree>
    <p:extLst>
      <p:ext uri="{BB962C8B-B14F-4D97-AF65-F5344CB8AC3E}">
        <p14:creationId xmlns:p14="http://schemas.microsoft.com/office/powerpoint/2010/main" val="3966222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DC4E40D-D6FA-D3DA-0328-52CAF85D6CDB}"/>
              </a:ext>
            </a:extLst>
          </p:cNvPr>
          <p:cNvSpPr>
            <a:spLocks noGrp="1"/>
          </p:cNvSpPr>
          <p:nvPr>
            <p:ph type="title"/>
          </p:nvPr>
        </p:nvSpPr>
        <p:spPr/>
        <p:txBody>
          <a:bodyPr/>
          <a:lstStyle/>
          <a:p>
            <a:r>
              <a:rPr lang="en-US" b="1" cap="all" dirty="0">
                <a:ln w="0"/>
                <a:solidFill>
                  <a:schemeClr val="bg1"/>
                </a:solidFill>
                <a:effectLst>
                  <a:reflection blurRad="12700" stA="50000" endPos="50000" dist="5000" dir="5400000" sy="-100000" rotWithShape="0"/>
                </a:effectLst>
              </a:rPr>
              <a:t>features of the </a:t>
            </a:r>
            <a:r>
              <a:rPr lang="en-US" b="1" cap="all" dirty="0">
                <a:ln w="0"/>
                <a:solidFill>
                  <a:schemeClr val="bg1"/>
                </a:solidFill>
                <a:effectLst>
                  <a:reflection blurRad="12700" stA="50000" endPos="50000" dist="5000" dir="5400000" sy="-100000" rotWithShape="0"/>
                </a:effectLst>
                <a:latin typeface="+mn-lt"/>
              </a:rPr>
              <a:t>project</a:t>
            </a:r>
            <a:endParaRPr lang="en-IN" dirty="0">
              <a:solidFill>
                <a:schemeClr val="bg1"/>
              </a:solidFill>
              <a:latin typeface="+mn-lt"/>
            </a:endParaRPr>
          </a:p>
        </p:txBody>
      </p:sp>
      <p:sp>
        <p:nvSpPr>
          <p:cNvPr id="3" name="Content Placeholder 2">
            <a:extLst>
              <a:ext uri="{FF2B5EF4-FFF2-40B4-BE49-F238E27FC236}">
                <a16:creationId xmlns:a16="http://schemas.microsoft.com/office/drawing/2014/main" xmlns="" id="{AA182316-54C2-F921-9981-31830423406B}"/>
              </a:ext>
            </a:extLst>
          </p:cNvPr>
          <p:cNvSpPr>
            <a:spLocks noGrp="1"/>
          </p:cNvSpPr>
          <p:nvPr>
            <p:ph idx="1"/>
          </p:nvPr>
        </p:nvSpPr>
        <p:spPr>
          <a:xfrm>
            <a:off x="1141413" y="1607419"/>
            <a:ext cx="9905998" cy="4183782"/>
          </a:xfrm>
        </p:spPr>
        <p:txBody>
          <a:bodyPr>
            <a:normAutofit fontScale="70000" lnSpcReduction="20000"/>
          </a:bodyPr>
          <a:lstStyle/>
          <a:p>
            <a:pPr marL="0" indent="0">
              <a:buNone/>
            </a:pPr>
            <a: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t>.Security </a:t>
            </a:r>
          </a:p>
          <a:p>
            <a:pPr marL="0" indent="0">
              <a:buNone/>
            </a:pPr>
            <a: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t/>
            </a:r>
            <a:b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br>
            <a: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t>• Easy access</a:t>
            </a:r>
          </a:p>
          <a:p>
            <a:pPr marL="0" indent="0">
              <a:buNone/>
            </a:pPr>
            <a: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t/>
            </a:r>
            <a:b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br>
            <a: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t>• Fast</a:t>
            </a:r>
          </a:p>
          <a:p>
            <a:pPr marL="0" indent="0">
              <a:buNone/>
            </a:pPr>
            <a: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t/>
            </a:r>
            <a:b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br>
            <a: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t>• Reliable</a:t>
            </a:r>
          </a:p>
          <a:p>
            <a:pPr marL="0" indent="0">
              <a:buNone/>
            </a:pPr>
            <a:endPar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endParaRPr>
          </a:p>
          <a:p>
            <a:pPr marL="0" indent="0">
              <a:buNone/>
            </a:pPr>
            <a: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t>• Account</a:t>
            </a:r>
          </a:p>
          <a:p>
            <a:pPr marL="0" indent="0">
              <a:buNone/>
            </a:pPr>
            <a: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t/>
            </a:r>
            <a:b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br>
            <a:r>
              <a:rPr lang="en-US" b="1" dirty="0">
                <a:ln w="11430"/>
                <a:solidFill>
                  <a:schemeClr val="bg1"/>
                </a:solidFill>
                <a:effectLst>
                  <a:outerShdw blurRad="50800" dist="39000" dir="5460000" algn="tl">
                    <a:srgbClr val="000000">
                      <a:alpha val="38000"/>
                    </a:srgbClr>
                  </a:outerShdw>
                </a:effectLst>
                <a:latin typeface="Times New Roman" pitchFamily="18" charset="0"/>
                <a:cs typeface="Times New Roman" pitchFamily="18" charset="0"/>
              </a:rPr>
              <a:t>• Login</a:t>
            </a:r>
            <a:r>
              <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r>
            <a:br>
              <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br>
            <a:endParaRPr lang="en-IN" dirty="0">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val="1956520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E7D66E8-62FE-52F2-3F09-E5FBF45A31D4}"/>
              </a:ext>
            </a:extLst>
          </p:cNvPr>
          <p:cNvSpPr>
            <a:spLocks noGrp="1"/>
          </p:cNvSpPr>
          <p:nvPr>
            <p:ph type="title"/>
          </p:nvPr>
        </p:nvSpPr>
        <p:spPr>
          <a:xfrm>
            <a:off x="814154" y="522265"/>
            <a:ext cx="9905998" cy="1478570"/>
          </a:xfrm>
        </p:spPr>
        <p:txBody>
          <a:bodyPr/>
          <a:lstStyle/>
          <a:p>
            <a:r>
              <a:rPr lang="en-US" b="1" cap="all" dirty="0">
                <a:ln w="0"/>
                <a:solidFill>
                  <a:schemeClr val="bg1"/>
                </a:solidFill>
                <a:effectLst>
                  <a:reflection blurRad="12700" stA="50000" endPos="50000" dist="5000" dir="5400000" sy="-100000" rotWithShape="0"/>
                </a:effectLst>
                <a:latin typeface="Times New Roman" pitchFamily="18" charset="0"/>
                <a:cs typeface="Times New Roman" pitchFamily="18" charset="0"/>
              </a:rPr>
              <a:t>LANGUAGES USED IN PROJECT</a:t>
            </a:r>
            <a:endParaRPr lang="en-IN" dirty="0">
              <a:solidFill>
                <a:schemeClr val="bg1"/>
              </a:solidFill>
            </a:endParaRPr>
          </a:p>
        </p:txBody>
      </p:sp>
      <p:sp>
        <p:nvSpPr>
          <p:cNvPr id="3" name="Content Placeholder 2">
            <a:extLst>
              <a:ext uri="{FF2B5EF4-FFF2-40B4-BE49-F238E27FC236}">
                <a16:creationId xmlns:a16="http://schemas.microsoft.com/office/drawing/2014/main" xmlns="" id="{C79F2E9F-B44B-C0C9-F27C-736A7BD129F3}"/>
              </a:ext>
            </a:extLst>
          </p:cNvPr>
          <p:cNvSpPr>
            <a:spLocks noGrp="1"/>
          </p:cNvSpPr>
          <p:nvPr>
            <p:ph idx="1"/>
          </p:nvPr>
        </p:nvSpPr>
        <p:spPr/>
        <p:txBody>
          <a:bodyPr/>
          <a:lstStyle/>
          <a:p>
            <a:r>
              <a:rPr lang="en-IN" b="0" i="0" dirty="0">
                <a:solidFill>
                  <a:srgbClr val="212529"/>
                </a:solidFill>
                <a:effectLst/>
                <a:latin typeface="system-ui"/>
              </a:rPr>
              <a:t>Html</a:t>
            </a:r>
          </a:p>
          <a:p>
            <a:r>
              <a:rPr lang="en-IN" b="0" i="0" dirty="0" err="1">
                <a:solidFill>
                  <a:srgbClr val="212529"/>
                </a:solidFill>
                <a:effectLst/>
                <a:latin typeface="system-ui"/>
              </a:rPr>
              <a:t>Css</a:t>
            </a:r>
            <a:endParaRPr lang="en-IN" dirty="0">
              <a:solidFill>
                <a:srgbClr val="212529"/>
              </a:solidFill>
              <a:latin typeface="system-ui"/>
            </a:endParaRPr>
          </a:p>
          <a:p>
            <a:r>
              <a:rPr lang="en-IN" b="0" i="0" dirty="0">
                <a:solidFill>
                  <a:srgbClr val="212529"/>
                </a:solidFill>
                <a:effectLst/>
                <a:latin typeface="system-ui"/>
              </a:rPr>
              <a:t>Java Script</a:t>
            </a:r>
          </a:p>
          <a:p>
            <a:r>
              <a:rPr lang="en-IN" b="0" i="0" dirty="0" err="1">
                <a:solidFill>
                  <a:srgbClr val="212529"/>
                </a:solidFill>
                <a:effectLst/>
                <a:latin typeface="system-ui"/>
              </a:rPr>
              <a:t>Php</a:t>
            </a:r>
            <a:endParaRPr lang="en-IN" dirty="0">
              <a:solidFill>
                <a:srgbClr val="212529"/>
              </a:solidFill>
              <a:latin typeface="system-ui"/>
            </a:endParaRPr>
          </a:p>
          <a:p>
            <a:r>
              <a:rPr lang="en-IN" b="0" i="0" dirty="0" err="1">
                <a:solidFill>
                  <a:srgbClr val="212529"/>
                </a:solidFill>
                <a:effectLst/>
                <a:latin typeface="system-ui"/>
              </a:rPr>
              <a:t>Mysql</a:t>
            </a:r>
            <a:endParaRPr lang="en-IN" dirty="0"/>
          </a:p>
        </p:txBody>
      </p:sp>
    </p:spTree>
    <p:extLst>
      <p:ext uri="{BB962C8B-B14F-4D97-AF65-F5344CB8AC3E}">
        <p14:creationId xmlns:p14="http://schemas.microsoft.com/office/powerpoint/2010/main" val="1181412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85CC41-DA66-5C63-DFB6-2199606937FF}"/>
              </a:ext>
            </a:extLst>
          </p:cNvPr>
          <p:cNvSpPr>
            <a:spLocks noGrp="1"/>
          </p:cNvSpPr>
          <p:nvPr>
            <p:ph type="title"/>
          </p:nvPr>
        </p:nvSpPr>
        <p:spPr/>
        <p:txBody>
          <a:bodyPr>
            <a:normAutofit/>
          </a:bodyPr>
          <a:lstStyle/>
          <a:p>
            <a:r>
              <a:rPr lang="en-US" b="1" dirty="0">
                <a:solidFill>
                  <a:schemeClr val="bg1"/>
                </a:solidFill>
                <a:effectLst/>
                <a:latin typeface="Times New Roman" panose="02020603050405020304" pitchFamily="18" charset="0"/>
                <a:ea typeface="Calibri" panose="020F0502020204030204" pitchFamily="34" charset="0"/>
              </a:rPr>
              <a:t>SOFTWARE REQUIREMENTS</a:t>
            </a:r>
            <a:endParaRPr lang="en-IN" dirty="0">
              <a:solidFill>
                <a:schemeClr val="bg1"/>
              </a:solidFill>
            </a:endParaRPr>
          </a:p>
        </p:txBody>
      </p:sp>
      <p:graphicFrame>
        <p:nvGraphicFramePr>
          <p:cNvPr id="4" name="Content Placeholder 3">
            <a:extLst>
              <a:ext uri="{FF2B5EF4-FFF2-40B4-BE49-F238E27FC236}">
                <a16:creationId xmlns:a16="http://schemas.microsoft.com/office/drawing/2014/main" xmlns="" id="{6DA90E2D-1120-5497-F2F9-97FE51A70EE9}"/>
              </a:ext>
            </a:extLst>
          </p:cNvPr>
          <p:cNvGraphicFramePr>
            <a:graphicFrameLocks noGrp="1"/>
          </p:cNvGraphicFramePr>
          <p:nvPr>
            <p:ph idx="1"/>
            <p:extLst>
              <p:ext uri="{D42A27DB-BD31-4B8C-83A1-F6EECF244321}">
                <p14:modId xmlns:p14="http://schemas.microsoft.com/office/powerpoint/2010/main" val="940085340"/>
              </p:ext>
            </p:extLst>
          </p:nvPr>
        </p:nvGraphicFramePr>
        <p:xfrm>
          <a:off x="1933074" y="2733575"/>
          <a:ext cx="8325851" cy="2329314"/>
        </p:xfrm>
        <a:graphic>
          <a:graphicData uri="http://schemas.openxmlformats.org/drawingml/2006/table">
            <a:tbl>
              <a:tblPr firstRow="1" firstCol="1" bandRow="1">
                <a:tableStyleId>{5C22544A-7EE6-4342-B048-85BDC9FD1C3A}</a:tableStyleId>
              </a:tblPr>
              <a:tblGrid>
                <a:gridCol w="3062966">
                  <a:extLst>
                    <a:ext uri="{9D8B030D-6E8A-4147-A177-3AD203B41FA5}">
                      <a16:colId xmlns:a16="http://schemas.microsoft.com/office/drawing/2014/main" xmlns="" val="2754164574"/>
                    </a:ext>
                  </a:extLst>
                </a:gridCol>
                <a:gridCol w="5262885">
                  <a:extLst>
                    <a:ext uri="{9D8B030D-6E8A-4147-A177-3AD203B41FA5}">
                      <a16:colId xmlns:a16="http://schemas.microsoft.com/office/drawing/2014/main" xmlns="" val="3418620241"/>
                    </a:ext>
                  </a:extLst>
                </a:gridCol>
              </a:tblGrid>
              <a:tr h="327322">
                <a:tc>
                  <a:txBody>
                    <a:bodyPr/>
                    <a:lstStyle/>
                    <a:p>
                      <a:pPr marL="342900" lvl="0" indent="-342900">
                        <a:lnSpc>
                          <a:spcPct val="150000"/>
                        </a:lnSpc>
                        <a:buFont typeface="Symbol" panose="05050102010706020507" pitchFamily="18" charset="2"/>
                        <a:buChar char=""/>
                      </a:pPr>
                      <a:r>
                        <a:rPr lang="en-US" sz="1200" dirty="0">
                          <a:solidFill>
                            <a:schemeClr val="bg1"/>
                          </a:solidFill>
                          <a:effectLst/>
                        </a:rPr>
                        <a:t>Operating System</a:t>
                      </a:r>
                      <a:endParaRPr lang="en-IN" sz="11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tc>
                  <a:txBody>
                    <a:bodyPr/>
                    <a:lstStyle/>
                    <a:p>
                      <a:pPr marL="457200">
                        <a:lnSpc>
                          <a:spcPct val="150000"/>
                        </a:lnSpc>
                        <a:spcAft>
                          <a:spcPts val="1000"/>
                        </a:spcAft>
                      </a:pPr>
                      <a:r>
                        <a:rPr lang="en-US" sz="1200" dirty="0">
                          <a:solidFill>
                            <a:schemeClr val="bg1"/>
                          </a:solidFill>
                          <a:effectLst/>
                        </a:rPr>
                        <a:t>: Windows  8,Windows 10</a:t>
                      </a:r>
                      <a:endParaRPr lang="en-IN" sz="11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extLst>
                  <a:ext uri="{0D108BD9-81ED-4DB2-BD59-A6C34878D82A}">
                    <a16:rowId xmlns:a16="http://schemas.microsoft.com/office/drawing/2014/main" xmlns="" val="3998044911"/>
                  </a:ext>
                </a:extLst>
              </a:tr>
              <a:tr h="327322">
                <a:tc>
                  <a:txBody>
                    <a:bodyPr/>
                    <a:lstStyle/>
                    <a:p>
                      <a:pPr marL="342900" lvl="0" indent="-342900">
                        <a:lnSpc>
                          <a:spcPct val="150000"/>
                        </a:lnSpc>
                        <a:buFont typeface="Symbol" panose="05050102010706020507" pitchFamily="18" charset="2"/>
                        <a:buChar char=""/>
                      </a:pPr>
                      <a:r>
                        <a:rPr lang="en-US" sz="1200" dirty="0">
                          <a:solidFill>
                            <a:schemeClr val="bg1"/>
                          </a:solidFill>
                          <a:effectLst/>
                        </a:rPr>
                        <a:t>Internet connection</a:t>
                      </a:r>
                      <a:endParaRPr lang="en-IN" sz="11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tc>
                  <a:txBody>
                    <a:bodyPr/>
                    <a:lstStyle/>
                    <a:p>
                      <a:pPr marL="457200">
                        <a:lnSpc>
                          <a:spcPct val="150000"/>
                        </a:lnSpc>
                        <a:spcAft>
                          <a:spcPts val="1000"/>
                        </a:spcAft>
                      </a:pPr>
                      <a:r>
                        <a:rPr lang="en-US" sz="1200" dirty="0">
                          <a:solidFill>
                            <a:schemeClr val="bg1"/>
                          </a:solidFill>
                          <a:effectLst/>
                        </a:rPr>
                        <a:t>: </a:t>
                      </a:r>
                      <a:r>
                        <a:rPr lang="en-US" sz="1200" dirty="0" err="1">
                          <a:solidFill>
                            <a:schemeClr val="bg1"/>
                          </a:solidFill>
                          <a:effectLst/>
                        </a:rPr>
                        <a:t>Wifi</a:t>
                      </a:r>
                      <a:r>
                        <a:rPr lang="en-US" sz="1200" dirty="0">
                          <a:solidFill>
                            <a:schemeClr val="bg1"/>
                          </a:solidFill>
                          <a:effectLst/>
                        </a:rPr>
                        <a:t>, Mobile Data.</a:t>
                      </a:r>
                      <a:endParaRPr lang="en-IN" sz="11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extLst>
                  <a:ext uri="{0D108BD9-81ED-4DB2-BD59-A6C34878D82A}">
                    <a16:rowId xmlns:a16="http://schemas.microsoft.com/office/drawing/2014/main" xmlns="" val="3231684281"/>
                  </a:ext>
                </a:extLst>
              </a:tr>
              <a:tr h="327322">
                <a:tc>
                  <a:txBody>
                    <a:bodyPr/>
                    <a:lstStyle/>
                    <a:p>
                      <a:pPr marL="342900" lvl="0" indent="-342900">
                        <a:lnSpc>
                          <a:spcPct val="150000"/>
                        </a:lnSpc>
                        <a:buFont typeface="Symbol" panose="05050102010706020507" pitchFamily="18" charset="2"/>
                        <a:buChar char=""/>
                      </a:pPr>
                      <a:r>
                        <a:rPr lang="en-US" sz="1200">
                          <a:solidFill>
                            <a:schemeClr val="bg1"/>
                          </a:solidFill>
                          <a:effectLst/>
                        </a:rPr>
                        <a:t>Browser</a:t>
                      </a:r>
                      <a:endParaRPr lang="en-IN" sz="110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tc>
                  <a:txBody>
                    <a:bodyPr/>
                    <a:lstStyle/>
                    <a:p>
                      <a:pPr marL="457200">
                        <a:lnSpc>
                          <a:spcPct val="150000"/>
                        </a:lnSpc>
                        <a:spcAft>
                          <a:spcPts val="1000"/>
                        </a:spcAft>
                      </a:pPr>
                      <a:r>
                        <a:rPr lang="en-US" sz="1200" dirty="0">
                          <a:solidFill>
                            <a:schemeClr val="bg1"/>
                          </a:solidFill>
                          <a:effectLst/>
                        </a:rPr>
                        <a:t>: Google chrome latest version, Firefox, </a:t>
                      </a:r>
                      <a:r>
                        <a:rPr lang="en-US" sz="1200" dirty="0" err="1">
                          <a:solidFill>
                            <a:schemeClr val="bg1"/>
                          </a:solidFill>
                          <a:effectLst/>
                        </a:rPr>
                        <a:t>etc</a:t>
                      </a:r>
                      <a:endParaRPr lang="en-IN" sz="11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extLst>
                  <a:ext uri="{0D108BD9-81ED-4DB2-BD59-A6C34878D82A}">
                    <a16:rowId xmlns:a16="http://schemas.microsoft.com/office/drawing/2014/main" xmlns="" val="934449609"/>
                  </a:ext>
                </a:extLst>
              </a:tr>
              <a:tr h="327322">
                <a:tc>
                  <a:txBody>
                    <a:bodyPr/>
                    <a:lstStyle/>
                    <a:p>
                      <a:pPr marL="342900" lvl="0" indent="-342900">
                        <a:lnSpc>
                          <a:spcPct val="150000"/>
                        </a:lnSpc>
                        <a:buFont typeface="Symbol" panose="05050102010706020507" pitchFamily="18" charset="2"/>
                        <a:buChar char=""/>
                      </a:pPr>
                      <a:r>
                        <a:rPr lang="en-US" sz="1200" dirty="0">
                          <a:solidFill>
                            <a:schemeClr val="bg1"/>
                          </a:solidFill>
                          <a:effectLst/>
                        </a:rPr>
                        <a:t>Database</a:t>
                      </a:r>
                      <a:endParaRPr lang="en-IN" sz="11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tc>
                  <a:txBody>
                    <a:bodyPr/>
                    <a:lstStyle/>
                    <a:p>
                      <a:pPr marL="457200">
                        <a:lnSpc>
                          <a:spcPct val="150000"/>
                        </a:lnSpc>
                        <a:spcAft>
                          <a:spcPts val="1000"/>
                        </a:spcAft>
                      </a:pPr>
                      <a:r>
                        <a:rPr lang="en-US" sz="1200" dirty="0">
                          <a:solidFill>
                            <a:schemeClr val="bg1"/>
                          </a:solidFill>
                          <a:effectLst/>
                        </a:rPr>
                        <a:t>: MySQL.</a:t>
                      </a:r>
                      <a:endParaRPr lang="en-IN" sz="11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extLst>
                  <a:ext uri="{0D108BD9-81ED-4DB2-BD59-A6C34878D82A}">
                    <a16:rowId xmlns:a16="http://schemas.microsoft.com/office/drawing/2014/main" xmlns="" val="3786743466"/>
                  </a:ext>
                </a:extLst>
              </a:tr>
              <a:tr h="692704">
                <a:tc>
                  <a:txBody>
                    <a:bodyPr/>
                    <a:lstStyle/>
                    <a:p>
                      <a:pPr marL="342900" lvl="0" indent="-342900">
                        <a:lnSpc>
                          <a:spcPct val="150000"/>
                        </a:lnSpc>
                        <a:buFont typeface="Symbol" panose="05050102010706020507" pitchFamily="18" charset="2"/>
                        <a:buChar char=""/>
                      </a:pPr>
                      <a:r>
                        <a:rPr lang="en-US" sz="1200" dirty="0">
                          <a:solidFill>
                            <a:schemeClr val="bg1"/>
                          </a:solidFill>
                          <a:effectLst/>
                        </a:rPr>
                        <a:t>Performance</a:t>
                      </a:r>
                      <a:endParaRPr lang="en-IN" sz="11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tc>
                  <a:txBody>
                    <a:bodyPr/>
                    <a:lstStyle/>
                    <a:p>
                      <a:pPr marL="457200">
                        <a:lnSpc>
                          <a:spcPct val="150000"/>
                        </a:lnSpc>
                        <a:spcAft>
                          <a:spcPts val="1000"/>
                        </a:spcAft>
                      </a:pPr>
                      <a:r>
                        <a:rPr lang="en-US" sz="1200" dirty="0">
                          <a:solidFill>
                            <a:schemeClr val="bg1"/>
                          </a:solidFill>
                          <a:effectLst/>
                        </a:rPr>
                        <a:t>: The turn-around time of the project will be medium.</a:t>
                      </a:r>
                      <a:endParaRPr lang="en-IN" sz="11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extLst>
                  <a:ext uri="{0D108BD9-81ED-4DB2-BD59-A6C34878D82A}">
                    <a16:rowId xmlns:a16="http://schemas.microsoft.com/office/drawing/2014/main" xmlns="" val="870577761"/>
                  </a:ext>
                </a:extLst>
              </a:tr>
              <a:tr h="327322">
                <a:tc>
                  <a:txBody>
                    <a:bodyPr/>
                    <a:lstStyle/>
                    <a:p>
                      <a:pPr marL="342900" lvl="0" indent="-342900">
                        <a:lnSpc>
                          <a:spcPct val="150000"/>
                        </a:lnSpc>
                        <a:buFont typeface="Symbol" panose="05050102010706020507" pitchFamily="18" charset="2"/>
                        <a:buChar char=""/>
                      </a:pPr>
                      <a:r>
                        <a:rPr lang="en-US" sz="1200">
                          <a:solidFill>
                            <a:schemeClr val="bg1"/>
                          </a:solidFill>
                          <a:effectLst/>
                        </a:rPr>
                        <a:t>Documentation</a:t>
                      </a:r>
                      <a:endParaRPr lang="en-IN" sz="110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tc>
                  <a:txBody>
                    <a:bodyPr/>
                    <a:lstStyle/>
                    <a:p>
                      <a:pPr marL="457200">
                        <a:lnSpc>
                          <a:spcPct val="150000"/>
                        </a:lnSpc>
                        <a:spcAft>
                          <a:spcPts val="1000"/>
                        </a:spcAft>
                      </a:pPr>
                      <a:r>
                        <a:rPr lang="en-US" sz="1200" dirty="0">
                          <a:solidFill>
                            <a:schemeClr val="bg1"/>
                          </a:solidFill>
                          <a:effectLst/>
                        </a:rPr>
                        <a:t>: MS-Office</a:t>
                      </a:r>
                      <a:endParaRPr lang="en-IN" sz="11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txBody>
                  <a:tcPr marL="68580" marR="68580" marT="0" marB="0"/>
                </a:tc>
                <a:extLst>
                  <a:ext uri="{0D108BD9-81ED-4DB2-BD59-A6C34878D82A}">
                    <a16:rowId xmlns:a16="http://schemas.microsoft.com/office/drawing/2014/main" xmlns="" val="3927699407"/>
                  </a:ext>
                </a:extLst>
              </a:tr>
            </a:tbl>
          </a:graphicData>
        </a:graphic>
      </p:graphicFrame>
      <p:sp>
        <p:nvSpPr>
          <p:cNvPr id="5" name="Rectangle 1">
            <a:extLst>
              <a:ext uri="{FF2B5EF4-FFF2-40B4-BE49-F238E27FC236}">
                <a16:creationId xmlns:a16="http://schemas.microsoft.com/office/drawing/2014/main" xmlns="" id="{3EACB8B5-A869-1410-DC62-0089E2463194}"/>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1387002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520B12A-1ED7-320A-7738-FB1081450AC4}"/>
              </a:ext>
            </a:extLst>
          </p:cNvPr>
          <p:cNvSpPr>
            <a:spLocks noGrp="1"/>
          </p:cNvSpPr>
          <p:nvPr>
            <p:ph type="title"/>
          </p:nvPr>
        </p:nvSpPr>
        <p:spPr/>
        <p:txBody>
          <a:bodyPr>
            <a:normAutofit/>
          </a:bodyPr>
          <a:lstStyle/>
          <a:p>
            <a:r>
              <a:rPr lang="en-US" b="1" dirty="0">
                <a:solidFill>
                  <a:schemeClr val="bg1"/>
                </a:solidFill>
                <a:effectLst/>
                <a:latin typeface="Times New Roman" panose="02020603050405020304" pitchFamily="18" charset="0"/>
                <a:ea typeface="Calibri" panose="020F0502020204030204" pitchFamily="34" charset="0"/>
                <a:cs typeface="Kartika" panose="02020503030404060203" pitchFamily="18" charset="0"/>
              </a:rPr>
              <a:t>SCOPE OF THE PROJECT</a:t>
            </a:r>
            <a:r>
              <a:rPr lang="en-IN" dirty="0">
                <a:effectLst/>
                <a:latin typeface="Calibri" panose="020F0502020204030204" pitchFamily="34" charset="0"/>
                <a:ea typeface="Calibri" panose="020F0502020204030204" pitchFamily="34" charset="0"/>
                <a:cs typeface="Kartika" panose="02020503030404060203" pitchFamily="18" charset="0"/>
              </a:rPr>
              <a:t/>
            </a:r>
            <a:br>
              <a:rPr lang="en-IN" dirty="0">
                <a:effectLst/>
                <a:latin typeface="Calibri" panose="020F0502020204030204" pitchFamily="34" charset="0"/>
                <a:ea typeface="Calibri" panose="020F0502020204030204" pitchFamily="34" charset="0"/>
                <a:cs typeface="Kartika" panose="02020503030404060203" pitchFamily="18" charset="0"/>
              </a:rPr>
            </a:br>
            <a:endParaRPr lang="en-IN" dirty="0"/>
          </a:p>
        </p:txBody>
      </p:sp>
      <p:sp>
        <p:nvSpPr>
          <p:cNvPr id="3" name="Content Placeholder 2">
            <a:extLst>
              <a:ext uri="{FF2B5EF4-FFF2-40B4-BE49-F238E27FC236}">
                <a16:creationId xmlns:a16="http://schemas.microsoft.com/office/drawing/2014/main" xmlns="" id="{165D9A85-17C3-59A9-31C8-8F1602A76F90}"/>
              </a:ext>
            </a:extLst>
          </p:cNvPr>
          <p:cNvSpPr>
            <a:spLocks noGrp="1"/>
          </p:cNvSpPr>
          <p:nvPr>
            <p:ph idx="1"/>
          </p:nvPr>
        </p:nvSpPr>
        <p:spPr/>
        <p:txBody>
          <a:bodyPr/>
          <a:lstStyle/>
          <a:p>
            <a:r>
              <a:rPr lang="en-US" sz="1800" dirty="0">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The objective of this application is to develop a system that effectively manages all the data related to the various events that take place in an organization. The purpose is to maintain a centralized database of all event related information. The goal is to support various functions and processes necessary to manage the data efficiently.</a:t>
            </a:r>
            <a:endParaRPr lang="en-IN" sz="1800" dirty="0">
              <a:effectLst/>
              <a:latin typeface="Calibri" panose="020F0502020204030204" pitchFamily="34" charset="0"/>
              <a:ea typeface="Calibri" panose="020F0502020204030204" pitchFamily="34" charset="0"/>
              <a:cs typeface="Kartika" panose="02020503030404060203" pitchFamily="18" charset="0"/>
            </a:endParaRPr>
          </a:p>
          <a:p>
            <a:endParaRPr lang="en-IN" dirty="0"/>
          </a:p>
        </p:txBody>
      </p:sp>
    </p:spTree>
    <p:extLst>
      <p:ext uri="{BB962C8B-B14F-4D97-AF65-F5344CB8AC3E}">
        <p14:creationId xmlns:p14="http://schemas.microsoft.com/office/powerpoint/2010/main" val="20626663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EBDEB27-B0EB-E368-2E79-01B3EFC9F124}"/>
              </a:ext>
            </a:extLst>
          </p:cNvPr>
          <p:cNvSpPr>
            <a:spLocks noGrp="1"/>
          </p:cNvSpPr>
          <p:nvPr>
            <p:ph type="title"/>
          </p:nvPr>
        </p:nvSpPr>
        <p:spPr/>
        <p:txBody>
          <a:bodyPr/>
          <a:lstStyle/>
          <a:p>
            <a:r>
              <a:rPr lang="en-US" b="1" dirty="0">
                <a:solidFill>
                  <a:schemeClr val="bg1"/>
                </a:solidFill>
                <a:effectLst/>
                <a:latin typeface="Times New Roman" panose="02020603050405020304" pitchFamily="18" charset="0"/>
                <a:ea typeface="Calibri" panose="020F0502020204030204" pitchFamily="34" charset="0"/>
                <a:cs typeface="Kartika" panose="02020503030404060203" pitchFamily="18" charset="0"/>
              </a:rPr>
              <a:t>EXISTING SYSTEM</a:t>
            </a:r>
            <a:r>
              <a:rPr lang="en-IN" sz="1800" dirty="0">
                <a:effectLst/>
                <a:latin typeface="Calibri" panose="020F0502020204030204" pitchFamily="34" charset="0"/>
                <a:ea typeface="Calibri" panose="020F0502020204030204" pitchFamily="34" charset="0"/>
                <a:cs typeface="Kartika" panose="02020503030404060203" pitchFamily="18" charset="0"/>
              </a:rPr>
              <a:t/>
            </a:r>
            <a:br>
              <a:rPr lang="en-IN" sz="1800" dirty="0">
                <a:effectLst/>
                <a:latin typeface="Calibri" panose="020F0502020204030204" pitchFamily="34" charset="0"/>
                <a:ea typeface="Calibri" panose="020F0502020204030204" pitchFamily="34" charset="0"/>
                <a:cs typeface="Kartika" panose="02020503030404060203" pitchFamily="18" charset="0"/>
              </a:rPr>
            </a:br>
            <a:endParaRPr lang="en-IN" dirty="0"/>
          </a:p>
        </p:txBody>
      </p:sp>
      <p:sp>
        <p:nvSpPr>
          <p:cNvPr id="3" name="Content Placeholder 2">
            <a:extLst>
              <a:ext uri="{FF2B5EF4-FFF2-40B4-BE49-F238E27FC236}">
                <a16:creationId xmlns:a16="http://schemas.microsoft.com/office/drawing/2014/main" xmlns="" id="{84F8CBBD-798B-373D-5E90-2F6E43E137C6}"/>
              </a:ext>
            </a:extLst>
          </p:cNvPr>
          <p:cNvSpPr>
            <a:spLocks noGrp="1"/>
          </p:cNvSpPr>
          <p:nvPr>
            <p:ph idx="1"/>
          </p:nvPr>
        </p:nvSpPr>
        <p:spPr/>
        <p:txBody>
          <a:bodyPr/>
          <a:lstStyle/>
          <a:p>
            <a:r>
              <a:rPr lang="en-US" sz="1800" dirty="0">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This existing system is not providing secure registration and profile management of all the users     properly. This system is not providing on-line help. This system doesn’t provide tracking of users activities and their progress. This manual system gives us very less security for saving data and some data may be lost due to mismanagement. This system is not providing event management through internet. This system is not providing proper events information. The system is giving manual information through the event management executer.</a:t>
            </a:r>
            <a:endParaRPr lang="en-IN" sz="1800" dirty="0">
              <a:effectLst/>
              <a:latin typeface="Calibri" panose="020F0502020204030204" pitchFamily="34" charset="0"/>
              <a:ea typeface="Calibri" panose="020F0502020204030204" pitchFamily="34" charset="0"/>
              <a:cs typeface="Kartika" panose="02020503030404060203" pitchFamily="18" charset="0"/>
            </a:endParaRPr>
          </a:p>
          <a:p>
            <a:endParaRPr lang="en-IN" dirty="0"/>
          </a:p>
        </p:txBody>
      </p:sp>
    </p:spTree>
    <p:extLst>
      <p:ext uri="{BB962C8B-B14F-4D97-AF65-F5344CB8AC3E}">
        <p14:creationId xmlns:p14="http://schemas.microsoft.com/office/powerpoint/2010/main" val="33904413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1683A85-7F32-FA17-BA73-DAE15D656511}"/>
              </a:ext>
            </a:extLst>
          </p:cNvPr>
          <p:cNvSpPr>
            <a:spLocks noGrp="1"/>
          </p:cNvSpPr>
          <p:nvPr>
            <p:ph type="title"/>
          </p:nvPr>
        </p:nvSpPr>
        <p:spPr/>
        <p:txBody>
          <a:bodyPr/>
          <a:lstStyle/>
          <a:p>
            <a:r>
              <a:rPr lang="en-US" b="1" dirty="0">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Operational Feasibility</a:t>
            </a:r>
            <a:r>
              <a:rPr lang="en-IN" sz="1800" dirty="0">
                <a:effectLst/>
                <a:latin typeface="Calibri" panose="020F0502020204030204" pitchFamily="34" charset="0"/>
                <a:ea typeface="Calibri" panose="020F0502020204030204" pitchFamily="34" charset="0"/>
                <a:cs typeface="Kartika" panose="02020503030404060203" pitchFamily="18" charset="0"/>
              </a:rPr>
              <a:t/>
            </a:r>
            <a:br>
              <a:rPr lang="en-IN" sz="1800" dirty="0">
                <a:effectLst/>
                <a:latin typeface="Calibri" panose="020F0502020204030204" pitchFamily="34" charset="0"/>
                <a:ea typeface="Calibri" panose="020F0502020204030204" pitchFamily="34" charset="0"/>
                <a:cs typeface="Kartika" panose="02020503030404060203" pitchFamily="18" charset="0"/>
              </a:rPr>
            </a:br>
            <a:endParaRPr lang="en-IN" dirty="0"/>
          </a:p>
        </p:txBody>
      </p:sp>
      <p:sp>
        <p:nvSpPr>
          <p:cNvPr id="3" name="Content Placeholder 2">
            <a:extLst>
              <a:ext uri="{FF2B5EF4-FFF2-40B4-BE49-F238E27FC236}">
                <a16:creationId xmlns:a16="http://schemas.microsoft.com/office/drawing/2014/main" xmlns="" id="{932C872D-E07C-F34D-391D-CBC00B117E2B}"/>
              </a:ext>
            </a:extLst>
          </p:cNvPr>
          <p:cNvSpPr>
            <a:spLocks noGrp="1"/>
          </p:cNvSpPr>
          <p:nvPr>
            <p:ph idx="1"/>
          </p:nvPr>
        </p:nvSpPr>
        <p:spPr/>
        <p:txBody>
          <a:bodyPr>
            <a:normAutofit fontScale="85000" lnSpcReduction="10000"/>
          </a:bodyPr>
          <a:lstStyle/>
          <a:p>
            <a:r>
              <a:rPr lang="en-US" sz="1800" dirty="0">
                <a:solidFill>
                  <a:srgbClr val="000000"/>
                </a:solidFill>
                <a:effectLst/>
                <a:latin typeface="Times New Roman" panose="02020603050405020304" pitchFamily="18" charset="0"/>
                <a:ea typeface="Times New Roman" panose="02020603050405020304" pitchFamily="18" charset="0"/>
              </a:rPr>
              <a:t>Operational feasibility is the measure of how well a proposed system solves the problems, and takes advantage of the opportunities identified during scope definition and how it satisfies the requirements identified in the requirements analysis phase of system development. The operational feasibility assessment focuses on the degree to which the proposed development projects fits in with the existing business environment and objectives with regard to development schedule, delivery date, </a:t>
            </a:r>
            <a:r>
              <a:rPr lang="en-US" sz="1800" u="none" strike="noStrike" dirty="0">
                <a:solidFill>
                  <a:srgbClr val="000000"/>
                </a:solidFill>
                <a:effectLst/>
                <a:latin typeface="Times New Roman" panose="02020603050405020304" pitchFamily="18" charset="0"/>
                <a:ea typeface="Times New Roman" panose="02020603050405020304" pitchFamily="18" charset="0"/>
                <a:hlinkClick r:id="rId2" tooltip="Corporate culture"/>
              </a:rPr>
              <a:t>corporate culture</a:t>
            </a:r>
            <a:r>
              <a:rPr lang="en-US" sz="1800" dirty="0">
                <a:solidFill>
                  <a:srgbClr val="000000"/>
                </a:solidFill>
                <a:effectLst/>
                <a:latin typeface="Times New Roman" panose="02020603050405020304" pitchFamily="18" charset="0"/>
                <a:ea typeface="Times New Roman" panose="02020603050405020304" pitchFamily="18" charset="0"/>
              </a:rPr>
              <a:t> and existing business processes. To ensure success, desired operational outcomes must be imparted during design and development. These include such design-dependent parameters as reliability, maintainability, supportability, usability, producibility, disposability, sustainability, affordability and others. These parameters are required to be considered at the early stages of design if desired operational behave ours are to be realized. A system design and development requires appropriate and timely application of engineering and management efforts to meet the previously mentioned parameters. A system may serve its intended purpose most effectively when its technical and operating characteristics are engineered into the design. Therefore, operational feasibility is a critical aspect of systems engineering that needs to be an integral part of the early design phases.</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4742467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2206</TotalTime>
  <Words>880</Words>
  <Application>Microsoft Office PowerPoint</Application>
  <PresentationFormat>Widescreen</PresentationFormat>
  <Paragraphs>66</Paragraphs>
  <Slides>22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Arial</vt:lpstr>
      <vt:lpstr>Bahnschrift SemiBold Condensed</vt:lpstr>
      <vt:lpstr>Calibri</vt:lpstr>
      <vt:lpstr>Kartika</vt:lpstr>
      <vt:lpstr>Roboto</vt:lpstr>
      <vt:lpstr>Symbol</vt:lpstr>
      <vt:lpstr>system-ui</vt:lpstr>
      <vt:lpstr>Times New Roman</vt:lpstr>
      <vt:lpstr>Trebuchet MS</vt:lpstr>
      <vt:lpstr>Tw Cen MT</vt:lpstr>
      <vt:lpstr>Circuit</vt:lpstr>
      <vt:lpstr>Event MANAGEMENT SYSTEM</vt:lpstr>
      <vt:lpstr> ACKNOWLEDGMENT</vt:lpstr>
      <vt:lpstr>INTRODUCTION </vt:lpstr>
      <vt:lpstr>features of the project</vt:lpstr>
      <vt:lpstr>LANGUAGES USED IN PROJECT</vt:lpstr>
      <vt:lpstr>SOFTWARE REQUIREMENTS</vt:lpstr>
      <vt:lpstr>SCOPE OF THE PROJECT </vt:lpstr>
      <vt:lpstr>EXISTING SYSTEM </vt:lpstr>
      <vt:lpstr>Operational Feasibility </vt:lpstr>
      <vt:lpstr>DESIGN</vt:lpstr>
      <vt:lpstr>User Module</vt:lpstr>
      <vt:lpstr>Administrator Module</vt:lpstr>
      <vt:lpstr>ARCHITECTURE</vt:lpstr>
      <vt:lpstr>First level dfd</vt:lpstr>
      <vt:lpstr>Second level dfd</vt:lpstr>
      <vt:lpstr>TESTING AND IMPLEMENTATION </vt:lpstr>
      <vt:lpstr>Classification of Methods Test Cases  </vt:lpstr>
      <vt:lpstr>Login Screen</vt:lpstr>
      <vt:lpstr>Register  screen</vt:lpstr>
      <vt:lpstr>Create Event Page</vt:lpstr>
      <vt:lpstr>conclusion</vt:lpstr>
      <vt:lpstr>BibliographY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MANAGEMENT SYSTEM</dc:title>
  <dc:creator>prathmeshpol2612@outlook.com</dc:creator>
  <cp:lastModifiedBy>admin</cp:lastModifiedBy>
  <cp:revision>2</cp:revision>
  <dcterms:created xsi:type="dcterms:W3CDTF">2023-01-16T17:29:50Z</dcterms:created>
  <dcterms:modified xsi:type="dcterms:W3CDTF">2023-03-14T13:25:12Z</dcterms:modified>
</cp:coreProperties>
</file>

<file path=docProps/thumbnail.jpeg>
</file>